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6" r:id="rId4"/>
    <p:sldId id="258" r:id="rId5"/>
    <p:sldId id="259" r:id="rId6"/>
    <p:sldId id="260" r:id="rId7"/>
    <p:sldId id="261" r:id="rId8"/>
    <p:sldId id="264" r:id="rId9"/>
    <p:sldId id="270" r:id="rId10"/>
    <p:sldId id="267" r:id="rId11"/>
    <p:sldId id="262" r:id="rId12"/>
    <p:sldId id="263" r:id="rId13"/>
    <p:sldId id="268" r:id="rId14"/>
    <p:sldId id="269" r:id="rId15"/>
    <p:sldId id="271" r:id="rId16"/>
    <p:sldId id="272" r:id="rId17"/>
    <p:sldId id="273" r:id="rId18"/>
    <p:sldId id="274" r:id="rId19"/>
    <p:sldId id="280" r:id="rId20"/>
    <p:sldId id="276" r:id="rId21"/>
    <p:sldId id="277" r:id="rId22"/>
    <p:sldId id="275"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68755-AE8F-4453-AE86-879E841B121B}" type="datetimeFigureOut">
              <a:rPr lang="en-US" smtClean="0"/>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D036B-C2BF-4A89-A139-2DE644AA9F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Cruises</a:t>
            </a:r>
            <a:r>
              <a:rPr lang="en-US" baseline="0" dirty="0" smtClean="0"/>
              <a:t> depart from Freeport Grand Bahama and explore the Western Bahamas.  Mid week port night is usually spent in Bimini on South Bimini island.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cabin has its own sink,</a:t>
            </a:r>
            <a:r>
              <a:rPr lang="en-US" baseline="0" dirty="0" smtClean="0"/>
              <a:t> vanity and head.  Scouts are required to keep their own bathrooms and cabins cleaned with a schedule provided by the crew.</a:t>
            </a:r>
          </a:p>
          <a:p>
            <a:r>
              <a:rPr lang="en-US" baseline="0" dirty="0" smtClean="0"/>
              <a:t>Each cabin sleeps from 6-8 passengers.  There are 9 sets of bunk beds on board for a total of 18 bunks on board.  You may house more than 18 but must have couples sharing double bunks to make this possible.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Dive instructors use white boards</a:t>
            </a:r>
            <a:r>
              <a:rPr lang="en-US" baseline="0" dirty="0" smtClean="0"/>
              <a:t> to provide VISUALS for each dive briefing as well as first hand knowledge and antidotes.  Safety is always FIRST.  </a:t>
            </a:r>
          </a:p>
          <a:p>
            <a:r>
              <a:rPr lang="en-US" baseline="0" dirty="0" smtClean="0"/>
              <a:t>Photos:  Dive instructor briefing board, gearing up, giant stride into the water, scout diving, returning to the mooring line for a safety stop, back to the boat on the tag lines.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best part!</a:t>
            </a:r>
            <a:r>
              <a:rPr lang="en-US" baseline="0" dirty="0" smtClean="0"/>
              <a:t>  Watching the scouts share their new found joy and wonder of the underwater world with each other is truly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marine life is diverse in the Bahamas with big critters and large quantities of fish!  Look closely, the small stuff can be the most fascinating….discoveries on each dive are shared topside and add to the total experience.  We encourage our divers to complete REEF fish surveys to aid researchers around the world.  REEF packets can be purchased prior to boarding so that scouts are ready to begin!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Blackbeard’s provides all the fishing</a:t>
            </a:r>
            <a:r>
              <a:rPr lang="en-US" baseline="0" dirty="0" smtClean="0"/>
              <a:t> gear on board.  We also provide the slings for spear fishing and will provide instruction on the proper way to hunt fish and lobster according to Bahamian Law.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Scouts learn to clean fish, conch and lobster that is caught on board.  Any fish not edible</a:t>
            </a:r>
            <a:r>
              <a:rPr lang="en-US" baseline="0" dirty="0" smtClean="0"/>
              <a:t> by humans is saved for the shark dive.  (The shark dive is optional and at no additional cost. )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Scouts enjoy a bouncing,</a:t>
            </a:r>
            <a:r>
              <a:rPr lang="en-US" baseline="0" dirty="0" smtClean="0"/>
              <a:t> dipping ride on the halyard swing- the boom swing is very popular for surface interval fun!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Sailing opportunities</a:t>
            </a:r>
            <a:r>
              <a:rPr lang="en-US" baseline="0" dirty="0" smtClean="0"/>
              <a:t> are offered when the winds permit.  Navigation, knot tying, mooring and anchor-</a:t>
            </a:r>
            <a:r>
              <a:rPr lang="en-US" baseline="0" dirty="0" err="1" smtClean="0"/>
              <a:t>ology</a:t>
            </a:r>
            <a:r>
              <a:rPr lang="en-US" baseline="0" dirty="0" smtClean="0"/>
              <a:t> are all learned during the course of the week.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Accommodations are slim on a sailboat, but scouts</a:t>
            </a:r>
            <a:r>
              <a:rPr lang="en-US" baseline="0" dirty="0" smtClean="0"/>
              <a:t> are used to it from all their experiences with camping. 3  Dormitory style cabins with 18 bunks on board total.  </a:t>
            </a:r>
          </a:p>
          <a:p>
            <a:r>
              <a:rPr lang="en-US" baseline="0" dirty="0" smtClean="0"/>
              <a:t>Main salon is home to the galley, showers, and is the main hub for hanging out.  The horseshoe shaped seating area topside doubles as storage.  One scout was creative and made a Jacuzzi out of the dunk tank using a spare air tank!  Scouts practice blowing the conch to call everyone to the dinner table.  </a:t>
            </a:r>
            <a:endParaRPr lang="en-US" dirty="0"/>
          </a:p>
        </p:txBody>
      </p:sp>
      <p:sp>
        <p:nvSpPr>
          <p:cNvPr id="4" name="Slide Number Placeholder 3"/>
          <p:cNvSpPr>
            <a:spLocks noGrp="1"/>
          </p:cNvSpPr>
          <p:nvPr>
            <p:ph type="sldNum" sz="quarter" idx="10"/>
          </p:nvPr>
        </p:nvSpPr>
        <p:spPr/>
        <p:txBody>
          <a:bodyPr/>
          <a:lstStyle/>
          <a:p>
            <a:fld id="{107D036B-C2BF-4A89-A139-2DE644AA9F1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5B3B4CD-0B90-44D0-86BC-E0328FD40E25}" type="datetimeFigureOut">
              <a:rPr lang="en-US" smtClean="0"/>
              <a:pPr/>
              <a:t>12/2/2010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72D286-C755-405D-BCA2-A8C7E847A7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72D286-C755-405D-BCA2-A8C7E847A7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72D286-C755-405D-BCA2-A8C7E847A7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72D286-C755-405D-BCA2-A8C7E847A79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72D286-C755-405D-BCA2-A8C7E847A79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72D286-C755-405D-BCA2-A8C7E847A79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72D286-C755-405D-BCA2-A8C7E847A7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72D286-C755-405D-BCA2-A8C7E847A79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B3B4CD-0B90-44D0-86BC-E0328FD40E25}" type="datetimeFigureOut">
              <a:rPr lang="en-US" smtClean="0"/>
              <a:pPr/>
              <a:t>12/2/2010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72D286-C755-405D-BCA2-A8C7E847A7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5B3B4CD-0B90-44D0-86BC-E0328FD40E25}" type="datetimeFigureOut">
              <a:rPr lang="en-US" smtClean="0"/>
              <a:pPr/>
              <a:t>12/2/2010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72D286-C755-405D-BCA2-A8C7E847A7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B3B4CD-0B90-44D0-86BC-E0328FD40E25}" type="datetimeFigureOut">
              <a:rPr lang="en-US" smtClean="0"/>
              <a:pPr/>
              <a:t>12/2/2010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72D286-C755-405D-BCA2-A8C7E847A79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5B3B4CD-0B90-44D0-86BC-E0328FD40E25}" type="datetimeFigureOut">
              <a:rPr lang="en-US" smtClean="0"/>
              <a:pPr/>
              <a:t>12/2/2010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72D286-C755-405D-BCA2-A8C7E847A7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jhchaplin@comcast.net?subject=boy%20scout%20referral%20for%20blackbeard's%20cruises" TargetMode="External"/><Relationship Id="rId2" Type="http://schemas.openxmlformats.org/officeDocument/2006/relationships/hyperlink" Target="mailto:tlclark88@comcast.net?subject=scouts%20referral%20for%20Blackbeard's%20Cruises" TargetMode="External"/><Relationship Id="rId1" Type="http://schemas.openxmlformats.org/officeDocument/2006/relationships/slideLayout" Target="../slideLayouts/slideLayout7.xml"/><Relationship Id="rId5" Type="http://schemas.openxmlformats.org/officeDocument/2006/relationships/hyperlink" Target="mailto:DRAFF55975@AOL.com" TargetMode="External"/><Relationship Id="rId4" Type="http://schemas.openxmlformats.org/officeDocument/2006/relationships/hyperlink" Target="mailto:TOPPINGBILL@HOTMA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blackbeard-cruises.com/scout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dirty="0" smtClean="0"/>
              <a:t>Scouting Adventures</a:t>
            </a:r>
            <a:endParaRPr lang="en-US" dirty="0"/>
          </a:p>
        </p:txBody>
      </p:sp>
      <p:sp>
        <p:nvSpPr>
          <p:cNvPr id="3" name="Subtitle 2"/>
          <p:cNvSpPr>
            <a:spLocks noGrp="1"/>
          </p:cNvSpPr>
          <p:nvPr>
            <p:ph type="subTitle" idx="1"/>
          </p:nvPr>
        </p:nvSpPr>
        <p:spPr>
          <a:xfrm>
            <a:off x="1371600" y="3886200"/>
            <a:ext cx="6400800" cy="1752600"/>
          </a:xfrm>
        </p:spPr>
        <p:txBody>
          <a:bodyPr/>
          <a:lstStyle/>
          <a:p>
            <a:r>
              <a:rPr lang="en-US" dirty="0" smtClean="0"/>
              <a:t>Bahamas Live Aboard Diving  &amp; Snorkeling Cruises</a:t>
            </a:r>
            <a:endParaRPr lang="en-US" dirty="0"/>
          </a:p>
        </p:txBody>
      </p:sp>
      <p:pic>
        <p:nvPicPr>
          <p:cNvPr id="4" name="Picture 3" descr="bbpirate high res.tif"/>
          <p:cNvPicPr>
            <a:picLocks noChangeAspect="1"/>
          </p:cNvPicPr>
          <p:nvPr/>
        </p:nvPicPr>
        <p:blipFill>
          <a:blip r:embed="rId2" cstate="print"/>
          <a:stretch>
            <a:fillRect/>
          </a:stretch>
        </p:blipFill>
        <p:spPr>
          <a:xfrm>
            <a:off x="2819400" y="533400"/>
            <a:ext cx="3429000" cy="21031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rk dive w photographers 314x204 hi rez.tif"/>
          <p:cNvPicPr>
            <a:picLocks noChangeAspect="1"/>
          </p:cNvPicPr>
          <p:nvPr/>
        </p:nvPicPr>
        <p:blipFill>
          <a:blip r:embed="rId2" cstate="print"/>
          <a:stretch>
            <a:fillRect/>
          </a:stretch>
        </p:blipFill>
        <p:spPr>
          <a:xfrm>
            <a:off x="4419600" y="3810000"/>
            <a:ext cx="39878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descr="Sharks1.jpg"/>
          <p:cNvPicPr>
            <a:picLocks noChangeAspect="1"/>
          </p:cNvPicPr>
          <p:nvPr/>
        </p:nvPicPr>
        <p:blipFill>
          <a:blip r:embed="rId3" cstate="print"/>
          <a:stretch>
            <a:fillRect/>
          </a:stretch>
        </p:blipFill>
        <p:spPr>
          <a:xfrm>
            <a:off x="1295400" y="3352800"/>
            <a:ext cx="1665333" cy="2546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533400" y="457200"/>
            <a:ext cx="7848600" cy="3600986"/>
          </a:xfrm>
          <a:prstGeom prst="rect">
            <a:avLst/>
          </a:prstGeom>
          <a:noFill/>
        </p:spPr>
        <p:txBody>
          <a:bodyPr wrap="square" rtlCol="0">
            <a:spAutoFit/>
          </a:bodyPr>
          <a:lstStyle/>
          <a:p>
            <a:pPr algn="ctr"/>
            <a:r>
              <a:rPr lang="en-US" sz="2400" dirty="0" smtClean="0"/>
              <a:t>Shark Feed Dive at Bull Run</a:t>
            </a:r>
          </a:p>
          <a:p>
            <a:pPr algn="ctr"/>
            <a:endParaRPr lang="en-US" sz="2400" dirty="0"/>
          </a:p>
          <a:p>
            <a:pPr algn="ctr"/>
            <a:r>
              <a:rPr lang="en-US" sz="2400" dirty="0" smtClean="0"/>
              <a:t>Shark behaviors are observed during our thrilling </a:t>
            </a:r>
            <a:r>
              <a:rPr lang="en-US" sz="2400" b="1" dirty="0" smtClean="0"/>
              <a:t>shark feed dive</a:t>
            </a:r>
            <a:r>
              <a:rPr lang="en-US" sz="2400" dirty="0" smtClean="0"/>
              <a:t>!  </a:t>
            </a:r>
          </a:p>
          <a:p>
            <a:pPr algn="ctr"/>
            <a:r>
              <a:rPr lang="en-US" sz="2400" dirty="0" smtClean="0"/>
              <a:t>This dive is optional and at no additional cost.  </a:t>
            </a:r>
          </a:p>
          <a:p>
            <a:pPr algn="ctr"/>
            <a:r>
              <a:rPr lang="en-US" sz="2400" dirty="0" smtClean="0"/>
              <a:t>The shark bait “chum”-sickle is made up of the fish caught during the week not fit for human consumption.  </a:t>
            </a:r>
            <a:endParaRPr lang="en-US" sz="2000" dirty="0" smtClean="0"/>
          </a:p>
          <a:p>
            <a:pPr algn="ctr"/>
            <a:endParaRPr lang="en-US" dirty="0"/>
          </a:p>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1309 v2125 fishing web.jpg"/>
          <p:cNvPicPr>
            <a:picLocks noChangeAspect="1"/>
          </p:cNvPicPr>
          <p:nvPr/>
        </p:nvPicPr>
        <p:blipFill>
          <a:blip r:embed="rId3" cstate="print"/>
          <a:stretch>
            <a:fillRect/>
          </a:stretch>
        </p:blipFill>
        <p:spPr>
          <a:xfrm>
            <a:off x="3429000" y="2667000"/>
            <a:ext cx="1869111" cy="2819400"/>
          </a:xfrm>
          <a:prstGeom prst="rect">
            <a:avLst/>
          </a:prstGeom>
        </p:spPr>
      </p:pic>
      <p:pic>
        <p:nvPicPr>
          <p:cNvPr id="4" name="Picture 3" descr="fish for dinner.JPG"/>
          <p:cNvPicPr>
            <a:picLocks noChangeAspect="1"/>
          </p:cNvPicPr>
          <p:nvPr/>
        </p:nvPicPr>
        <p:blipFill>
          <a:blip r:embed="rId4" cstate="print"/>
          <a:stretch>
            <a:fillRect/>
          </a:stretch>
        </p:blipFill>
        <p:spPr>
          <a:xfrm>
            <a:off x="5638800" y="3962400"/>
            <a:ext cx="3048000" cy="2281146"/>
          </a:xfrm>
          <a:prstGeom prst="rect">
            <a:avLst/>
          </a:prstGeom>
        </p:spPr>
      </p:pic>
      <p:pic>
        <p:nvPicPr>
          <p:cNvPr id="5" name="Picture 4" descr="fishing.jpg"/>
          <p:cNvPicPr>
            <a:picLocks noChangeAspect="1"/>
          </p:cNvPicPr>
          <p:nvPr/>
        </p:nvPicPr>
        <p:blipFill>
          <a:blip r:embed="rId5" cstate="print"/>
          <a:stretch>
            <a:fillRect/>
          </a:stretch>
        </p:blipFill>
        <p:spPr>
          <a:xfrm>
            <a:off x="7856125" y="533400"/>
            <a:ext cx="617316" cy="609600"/>
          </a:xfrm>
          <a:prstGeom prst="rect">
            <a:avLst/>
          </a:prstGeom>
        </p:spPr>
      </p:pic>
      <p:pic>
        <p:nvPicPr>
          <p:cNvPr id="8" name="Picture 7" descr="dave scout fish.jpg"/>
          <p:cNvPicPr>
            <a:picLocks noChangeAspect="1"/>
          </p:cNvPicPr>
          <p:nvPr/>
        </p:nvPicPr>
        <p:blipFill>
          <a:blip r:embed="rId6" cstate="print"/>
          <a:stretch>
            <a:fillRect/>
          </a:stretch>
        </p:blipFill>
        <p:spPr>
          <a:xfrm>
            <a:off x="304800" y="2438400"/>
            <a:ext cx="2968490" cy="1981200"/>
          </a:xfrm>
          <a:prstGeom prst="rect">
            <a:avLst/>
          </a:prstGeom>
        </p:spPr>
      </p:pic>
      <p:sp>
        <p:nvSpPr>
          <p:cNvPr id="12" name="Rectangle 11"/>
          <p:cNvSpPr/>
          <p:nvPr/>
        </p:nvSpPr>
        <p:spPr>
          <a:xfrm>
            <a:off x="1371600" y="685800"/>
            <a:ext cx="6248400"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First you Fish…</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3" name="Picture 12" descr="fishing.jpg"/>
          <p:cNvPicPr>
            <a:picLocks noChangeAspect="1"/>
          </p:cNvPicPr>
          <p:nvPr/>
        </p:nvPicPr>
        <p:blipFill>
          <a:blip r:embed="rId7" cstate="print"/>
          <a:stretch>
            <a:fillRect/>
          </a:stretch>
        </p:blipFill>
        <p:spPr>
          <a:xfrm>
            <a:off x="5638800" y="1600200"/>
            <a:ext cx="2967038" cy="19681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ain teaching how to clean dinner.jpg"/>
          <p:cNvPicPr>
            <a:picLocks noChangeAspect="1"/>
          </p:cNvPicPr>
          <p:nvPr/>
        </p:nvPicPr>
        <p:blipFill>
          <a:blip r:embed="rId3" cstate="print"/>
          <a:stretch>
            <a:fillRect/>
          </a:stretch>
        </p:blipFill>
        <p:spPr>
          <a:xfrm>
            <a:off x="3810000" y="381000"/>
            <a:ext cx="3810000" cy="2527283"/>
          </a:xfrm>
          <a:prstGeom prst="rect">
            <a:avLst/>
          </a:prstGeom>
        </p:spPr>
      </p:pic>
      <p:pic>
        <p:nvPicPr>
          <p:cNvPr id="3" name="Picture 2" descr="0608 barracuda fishing for trouble.jpg"/>
          <p:cNvPicPr>
            <a:picLocks noChangeAspect="1"/>
          </p:cNvPicPr>
          <p:nvPr/>
        </p:nvPicPr>
        <p:blipFill>
          <a:blip r:embed="rId4" cstate="print"/>
          <a:stretch>
            <a:fillRect/>
          </a:stretch>
        </p:blipFill>
        <p:spPr>
          <a:xfrm>
            <a:off x="228600" y="304800"/>
            <a:ext cx="3124200" cy="4165600"/>
          </a:xfrm>
          <a:prstGeom prst="rect">
            <a:avLst/>
          </a:prstGeom>
        </p:spPr>
      </p:pic>
      <p:pic>
        <p:nvPicPr>
          <p:cNvPr id="4" name="Picture 3" descr="dave scout cleaning fish.jpg"/>
          <p:cNvPicPr>
            <a:picLocks noChangeAspect="1"/>
          </p:cNvPicPr>
          <p:nvPr/>
        </p:nvPicPr>
        <p:blipFill>
          <a:blip r:embed="rId5" cstate="print"/>
          <a:stretch>
            <a:fillRect/>
          </a:stretch>
        </p:blipFill>
        <p:spPr>
          <a:xfrm>
            <a:off x="3810000" y="3047999"/>
            <a:ext cx="3810000" cy="2876765"/>
          </a:xfrm>
          <a:prstGeom prst="rect">
            <a:avLst/>
          </a:prstGeom>
        </p:spPr>
      </p:pic>
      <p:sp>
        <p:nvSpPr>
          <p:cNvPr id="5" name="Rectangle 4"/>
          <p:cNvSpPr/>
          <p:nvPr/>
        </p:nvSpPr>
        <p:spPr>
          <a:xfrm>
            <a:off x="3429000" y="5715000"/>
            <a:ext cx="551843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Then you clean!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1309 v2125 dunking halyard web.jpg"/>
          <p:cNvPicPr>
            <a:picLocks noChangeAspect="1"/>
          </p:cNvPicPr>
          <p:nvPr/>
        </p:nvPicPr>
        <p:blipFill>
          <a:blip r:embed="rId3" cstate="print"/>
          <a:stretch>
            <a:fillRect/>
          </a:stretch>
        </p:blipFill>
        <p:spPr>
          <a:xfrm>
            <a:off x="6019800" y="990600"/>
            <a:ext cx="2540000" cy="1683884"/>
          </a:xfrm>
          <a:prstGeom prst="rect">
            <a:avLst/>
          </a:prstGeom>
        </p:spPr>
      </p:pic>
      <p:pic>
        <p:nvPicPr>
          <p:cNvPr id="3" name="Picture 2" descr="0608 dunked while sailing rocks.jpg"/>
          <p:cNvPicPr>
            <a:picLocks noChangeAspect="1"/>
          </p:cNvPicPr>
          <p:nvPr/>
        </p:nvPicPr>
        <p:blipFill>
          <a:blip r:embed="rId4" cstate="print"/>
          <a:stretch>
            <a:fillRect/>
          </a:stretch>
        </p:blipFill>
        <p:spPr>
          <a:xfrm>
            <a:off x="4648200" y="3200400"/>
            <a:ext cx="2419350" cy="3225800"/>
          </a:xfrm>
          <a:prstGeom prst="rect">
            <a:avLst/>
          </a:prstGeom>
        </p:spPr>
      </p:pic>
      <p:pic>
        <p:nvPicPr>
          <p:cNvPr id="4" name="Picture 3" descr="061309 v2125 halyard gal web.jpg"/>
          <p:cNvPicPr>
            <a:picLocks noChangeAspect="1"/>
          </p:cNvPicPr>
          <p:nvPr/>
        </p:nvPicPr>
        <p:blipFill>
          <a:blip r:embed="rId5" cstate="print"/>
          <a:stretch>
            <a:fillRect/>
          </a:stretch>
        </p:blipFill>
        <p:spPr>
          <a:xfrm>
            <a:off x="762000" y="3581400"/>
            <a:ext cx="2692400" cy="1784917"/>
          </a:xfrm>
          <a:prstGeom prst="rect">
            <a:avLst/>
          </a:prstGeom>
        </p:spPr>
      </p:pic>
      <p:sp>
        <p:nvSpPr>
          <p:cNvPr id="5" name="Rectangle 4"/>
          <p:cNvSpPr/>
          <p:nvPr/>
        </p:nvSpPr>
        <p:spPr>
          <a:xfrm>
            <a:off x="304800" y="685800"/>
            <a:ext cx="5432898"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Halyard Swing</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5" descr="halyard swing.jpg"/>
          <p:cNvPicPr>
            <a:picLocks noChangeAspect="1"/>
          </p:cNvPicPr>
          <p:nvPr/>
        </p:nvPicPr>
        <p:blipFill>
          <a:blip r:embed="rId6" cstate="print"/>
          <a:stretch>
            <a:fillRect/>
          </a:stretch>
        </p:blipFill>
        <p:spPr>
          <a:xfrm>
            <a:off x="3429000" y="1676400"/>
            <a:ext cx="1769165" cy="1335819"/>
          </a:xfrm>
          <a:prstGeom prst="rect">
            <a:avLst/>
          </a:prstGeom>
        </p:spPr>
      </p:pic>
      <p:pic>
        <p:nvPicPr>
          <p:cNvPr id="7" name="Picture 6" descr="halyard swing 3.jpg"/>
          <p:cNvPicPr>
            <a:picLocks noChangeAspect="1"/>
          </p:cNvPicPr>
          <p:nvPr/>
        </p:nvPicPr>
        <p:blipFill>
          <a:blip r:embed="rId7" cstate="print"/>
          <a:stretch>
            <a:fillRect/>
          </a:stretch>
        </p:blipFill>
        <p:spPr>
          <a:xfrm>
            <a:off x="533400" y="1752600"/>
            <a:ext cx="2186988" cy="14579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wing dials.jpg"/>
          <p:cNvPicPr>
            <a:picLocks noChangeAspect="1"/>
          </p:cNvPicPr>
          <p:nvPr/>
        </p:nvPicPr>
        <p:blipFill>
          <a:blip r:embed="rId3" cstate="print"/>
          <a:stretch>
            <a:fillRect/>
          </a:stretch>
        </p:blipFill>
        <p:spPr>
          <a:xfrm>
            <a:off x="4800600" y="4800600"/>
            <a:ext cx="2032000" cy="1358900"/>
          </a:xfrm>
          <a:prstGeom prst="rect">
            <a:avLst/>
          </a:prstGeom>
        </p:spPr>
      </p:pic>
      <p:pic>
        <p:nvPicPr>
          <p:cNvPr id="3" name="Picture 2" descr="061309 v2125 sails rigging.jpg"/>
          <p:cNvPicPr>
            <a:picLocks noChangeAspect="1"/>
          </p:cNvPicPr>
          <p:nvPr/>
        </p:nvPicPr>
        <p:blipFill>
          <a:blip r:embed="rId4" cstate="print"/>
          <a:stretch>
            <a:fillRect/>
          </a:stretch>
        </p:blipFill>
        <p:spPr>
          <a:xfrm>
            <a:off x="381000" y="533400"/>
            <a:ext cx="4495800" cy="2981102"/>
          </a:xfrm>
          <a:prstGeom prst="rect">
            <a:avLst/>
          </a:prstGeom>
        </p:spPr>
      </p:pic>
      <p:pic>
        <p:nvPicPr>
          <p:cNvPr id="4" name="Picture 3" descr="kate scouts sails up.jpeg"/>
          <p:cNvPicPr>
            <a:picLocks noChangeAspect="1"/>
          </p:cNvPicPr>
          <p:nvPr/>
        </p:nvPicPr>
        <p:blipFill>
          <a:blip r:embed="rId5" cstate="print"/>
          <a:stretch>
            <a:fillRect/>
          </a:stretch>
        </p:blipFill>
        <p:spPr>
          <a:xfrm>
            <a:off x="5867400" y="1295400"/>
            <a:ext cx="2419350" cy="3225800"/>
          </a:xfrm>
          <a:prstGeom prst="rect">
            <a:avLst/>
          </a:prstGeom>
        </p:spPr>
      </p:pic>
      <p:pic>
        <p:nvPicPr>
          <p:cNvPr id="5" name="Picture 4" descr="sailing.jpg"/>
          <p:cNvPicPr>
            <a:picLocks noChangeAspect="1"/>
          </p:cNvPicPr>
          <p:nvPr/>
        </p:nvPicPr>
        <p:blipFill>
          <a:blip r:embed="rId6" cstate="print"/>
          <a:stretch>
            <a:fillRect/>
          </a:stretch>
        </p:blipFill>
        <p:spPr>
          <a:xfrm>
            <a:off x="7924800" y="5638800"/>
            <a:ext cx="618744" cy="609600"/>
          </a:xfrm>
          <a:prstGeom prst="rect">
            <a:avLst/>
          </a:prstGeom>
        </p:spPr>
      </p:pic>
      <p:pic>
        <p:nvPicPr>
          <p:cNvPr id="6" name="Picture 5" descr="Captain and Scout.jpg"/>
          <p:cNvPicPr>
            <a:picLocks noChangeAspect="1"/>
          </p:cNvPicPr>
          <p:nvPr/>
        </p:nvPicPr>
        <p:blipFill>
          <a:blip r:embed="rId7" cstate="print"/>
          <a:stretch>
            <a:fillRect/>
          </a:stretch>
        </p:blipFill>
        <p:spPr>
          <a:xfrm>
            <a:off x="1066800" y="3733800"/>
            <a:ext cx="3043238" cy="2018669"/>
          </a:xfrm>
          <a:prstGeom prst="rect">
            <a:avLst/>
          </a:prstGeom>
        </p:spPr>
      </p:pic>
      <p:sp>
        <p:nvSpPr>
          <p:cNvPr id="7" name="Rectangle 6"/>
          <p:cNvSpPr/>
          <p:nvPr/>
        </p:nvSpPr>
        <p:spPr>
          <a:xfrm>
            <a:off x="5410200" y="304800"/>
            <a:ext cx="2674130"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Sailing</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1309 v2125 lighthouse hike web.jpg"/>
          <p:cNvPicPr>
            <a:picLocks noChangeAspect="1"/>
          </p:cNvPicPr>
          <p:nvPr/>
        </p:nvPicPr>
        <p:blipFill>
          <a:blip r:embed="rId2" cstate="print"/>
          <a:stretch>
            <a:fillRect/>
          </a:stretch>
        </p:blipFill>
        <p:spPr>
          <a:xfrm>
            <a:off x="381000" y="457200"/>
            <a:ext cx="1885950" cy="2844800"/>
          </a:xfrm>
          <a:prstGeom prst="rect">
            <a:avLst/>
          </a:prstGeom>
        </p:spPr>
      </p:pic>
      <p:pic>
        <p:nvPicPr>
          <p:cNvPr id="3" name="Picture 2" descr="four scouts exumas standing in shallows.jpg"/>
          <p:cNvPicPr>
            <a:picLocks noChangeAspect="1"/>
          </p:cNvPicPr>
          <p:nvPr/>
        </p:nvPicPr>
        <p:blipFill>
          <a:blip r:embed="rId3" cstate="print"/>
          <a:stretch>
            <a:fillRect/>
          </a:stretch>
        </p:blipFill>
        <p:spPr>
          <a:xfrm>
            <a:off x="2514600" y="457200"/>
            <a:ext cx="2463800" cy="1847850"/>
          </a:xfrm>
          <a:prstGeom prst="rect">
            <a:avLst/>
          </a:prstGeom>
        </p:spPr>
      </p:pic>
      <p:pic>
        <p:nvPicPr>
          <p:cNvPr id="5" name="Picture 4" descr="campfire.JPG"/>
          <p:cNvPicPr>
            <a:picLocks noChangeAspect="1"/>
          </p:cNvPicPr>
          <p:nvPr/>
        </p:nvPicPr>
        <p:blipFill>
          <a:blip r:embed="rId4" cstate="print"/>
          <a:stretch>
            <a:fillRect/>
          </a:stretch>
        </p:blipFill>
        <p:spPr>
          <a:xfrm>
            <a:off x="457200" y="3429000"/>
            <a:ext cx="1676400" cy="2235201"/>
          </a:xfrm>
          <a:prstGeom prst="rect">
            <a:avLst/>
          </a:prstGeom>
        </p:spPr>
      </p:pic>
      <p:pic>
        <p:nvPicPr>
          <p:cNvPr id="6" name="Picture 5" descr="coconut.jpg"/>
          <p:cNvPicPr>
            <a:picLocks noChangeAspect="1"/>
          </p:cNvPicPr>
          <p:nvPr/>
        </p:nvPicPr>
        <p:blipFill>
          <a:blip r:embed="rId5" cstate="print"/>
          <a:stretch>
            <a:fillRect/>
          </a:stretch>
        </p:blipFill>
        <p:spPr>
          <a:xfrm>
            <a:off x="5181600" y="685800"/>
            <a:ext cx="3683000" cy="2762250"/>
          </a:xfrm>
          <a:prstGeom prst="rect">
            <a:avLst/>
          </a:prstGeom>
        </p:spPr>
      </p:pic>
      <p:pic>
        <p:nvPicPr>
          <p:cNvPr id="7" name="Picture 6" descr="scouts at shark lab 2.jpg"/>
          <p:cNvPicPr>
            <a:picLocks noChangeAspect="1"/>
          </p:cNvPicPr>
          <p:nvPr/>
        </p:nvPicPr>
        <p:blipFill>
          <a:blip r:embed="rId6" cstate="print"/>
          <a:stretch>
            <a:fillRect/>
          </a:stretch>
        </p:blipFill>
        <p:spPr>
          <a:xfrm>
            <a:off x="5181600" y="3581400"/>
            <a:ext cx="3657600" cy="2441119"/>
          </a:xfrm>
          <a:prstGeom prst="rect">
            <a:avLst/>
          </a:prstGeom>
        </p:spPr>
      </p:pic>
      <p:sp>
        <p:nvSpPr>
          <p:cNvPr id="8" name="TextBox 7"/>
          <p:cNvSpPr txBox="1"/>
          <p:nvPr/>
        </p:nvSpPr>
        <p:spPr>
          <a:xfrm>
            <a:off x="2438400" y="4419600"/>
            <a:ext cx="2743200" cy="2031325"/>
          </a:xfrm>
          <a:prstGeom prst="rect">
            <a:avLst/>
          </a:prstGeom>
          <a:noFill/>
        </p:spPr>
        <p:txBody>
          <a:bodyPr wrap="square" rtlCol="0">
            <a:spAutoFit/>
          </a:bodyPr>
          <a:lstStyle/>
          <a:p>
            <a:r>
              <a:rPr lang="en-US" dirty="0" smtClean="0"/>
              <a:t>Shore Based Activities</a:t>
            </a:r>
          </a:p>
          <a:p>
            <a:endParaRPr lang="en-US" dirty="0" smtClean="0"/>
          </a:p>
          <a:p>
            <a:pPr>
              <a:buFont typeface="Arial" pitchFamily="34" charset="0"/>
              <a:buChar char="•"/>
            </a:pPr>
            <a:r>
              <a:rPr lang="en-US" dirty="0" smtClean="0"/>
              <a:t>Shark Lab</a:t>
            </a:r>
          </a:p>
          <a:p>
            <a:pPr>
              <a:buFont typeface="Arial" pitchFamily="34" charset="0"/>
              <a:buChar char="•"/>
            </a:pPr>
            <a:r>
              <a:rPr lang="en-US" dirty="0" smtClean="0"/>
              <a:t>Bonfires</a:t>
            </a:r>
          </a:p>
          <a:p>
            <a:pPr>
              <a:buFont typeface="Arial" pitchFamily="34" charset="0"/>
              <a:buChar char="•"/>
            </a:pPr>
            <a:r>
              <a:rPr lang="en-US" dirty="0" smtClean="0"/>
              <a:t>Nature Trails</a:t>
            </a:r>
          </a:p>
          <a:p>
            <a:pPr>
              <a:buFont typeface="Arial" pitchFamily="34" charset="0"/>
              <a:buChar char="•"/>
            </a:pPr>
            <a:r>
              <a:rPr lang="en-US" dirty="0" smtClean="0"/>
              <a:t>Historic Landmarks</a:t>
            </a:r>
          </a:p>
          <a:p>
            <a:pPr>
              <a:buFont typeface="Arial" pitchFamily="34" charset="0"/>
              <a:buChar char="•"/>
            </a:pPr>
            <a:r>
              <a:rPr lang="en-US" dirty="0" smtClean="0"/>
              <a:t>Much, much more!  </a:t>
            </a:r>
            <a:endParaRPr lang="en-US" dirty="0"/>
          </a:p>
        </p:txBody>
      </p:sp>
      <p:pic>
        <p:nvPicPr>
          <p:cNvPr id="9" name="Picture 8" descr="beach fire.jpg"/>
          <p:cNvPicPr>
            <a:picLocks noChangeAspect="1"/>
          </p:cNvPicPr>
          <p:nvPr/>
        </p:nvPicPr>
        <p:blipFill>
          <a:blip r:embed="rId7" cstate="print"/>
          <a:stretch>
            <a:fillRect/>
          </a:stretch>
        </p:blipFill>
        <p:spPr>
          <a:xfrm>
            <a:off x="2590800" y="2438400"/>
            <a:ext cx="2286000" cy="1714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08 blackbeards hot tub.jpg"/>
          <p:cNvPicPr>
            <a:picLocks noChangeAspect="1"/>
          </p:cNvPicPr>
          <p:nvPr/>
        </p:nvPicPr>
        <p:blipFill>
          <a:blip r:embed="rId3" cstate="print"/>
          <a:stretch>
            <a:fillRect/>
          </a:stretch>
        </p:blipFill>
        <p:spPr>
          <a:xfrm>
            <a:off x="6705600" y="3657600"/>
            <a:ext cx="2133600" cy="2844800"/>
          </a:xfrm>
          <a:prstGeom prst="rect">
            <a:avLst/>
          </a:prstGeom>
        </p:spPr>
      </p:pic>
      <p:pic>
        <p:nvPicPr>
          <p:cNvPr id="3" name="Picture 2" descr="Conch-Blowing.jpg"/>
          <p:cNvPicPr>
            <a:picLocks noChangeAspect="1"/>
          </p:cNvPicPr>
          <p:nvPr/>
        </p:nvPicPr>
        <p:blipFill>
          <a:blip r:embed="rId4" cstate="print"/>
          <a:stretch>
            <a:fillRect/>
          </a:stretch>
        </p:blipFill>
        <p:spPr>
          <a:xfrm>
            <a:off x="6629400" y="1600200"/>
            <a:ext cx="2143125" cy="1609725"/>
          </a:xfrm>
          <a:prstGeom prst="rect">
            <a:avLst/>
          </a:prstGeom>
        </p:spPr>
      </p:pic>
      <p:pic>
        <p:nvPicPr>
          <p:cNvPr id="5" name="Picture 4" descr="hanging out main salon.jpg"/>
          <p:cNvPicPr>
            <a:picLocks noChangeAspect="1"/>
          </p:cNvPicPr>
          <p:nvPr/>
        </p:nvPicPr>
        <p:blipFill>
          <a:blip r:embed="rId5" cstate="print"/>
          <a:stretch>
            <a:fillRect/>
          </a:stretch>
        </p:blipFill>
        <p:spPr>
          <a:xfrm>
            <a:off x="3048000" y="1219200"/>
            <a:ext cx="3406189" cy="2270793"/>
          </a:xfrm>
          <a:prstGeom prst="rect">
            <a:avLst/>
          </a:prstGeom>
        </p:spPr>
      </p:pic>
      <p:pic>
        <p:nvPicPr>
          <p:cNvPr id="6" name="Picture 5" descr="naptime.jpg"/>
          <p:cNvPicPr>
            <a:picLocks noChangeAspect="1"/>
          </p:cNvPicPr>
          <p:nvPr/>
        </p:nvPicPr>
        <p:blipFill>
          <a:blip r:embed="rId6" cstate="print"/>
          <a:stretch>
            <a:fillRect/>
          </a:stretch>
        </p:blipFill>
        <p:spPr>
          <a:xfrm>
            <a:off x="3048000" y="3733800"/>
            <a:ext cx="3424238" cy="2271397"/>
          </a:xfrm>
          <a:prstGeom prst="rect">
            <a:avLst/>
          </a:prstGeom>
        </p:spPr>
      </p:pic>
      <p:pic>
        <p:nvPicPr>
          <p:cNvPr id="7" name="Picture 6" descr="playing cards.jpg"/>
          <p:cNvPicPr>
            <a:picLocks noChangeAspect="1"/>
          </p:cNvPicPr>
          <p:nvPr/>
        </p:nvPicPr>
        <p:blipFill>
          <a:blip r:embed="rId7" cstate="print"/>
          <a:stretch>
            <a:fillRect/>
          </a:stretch>
        </p:blipFill>
        <p:spPr>
          <a:xfrm>
            <a:off x="152400" y="3200400"/>
            <a:ext cx="2743200" cy="2057400"/>
          </a:xfrm>
          <a:prstGeom prst="rect">
            <a:avLst/>
          </a:prstGeom>
        </p:spPr>
      </p:pic>
      <p:pic>
        <p:nvPicPr>
          <p:cNvPr id="10" name="Picture 9" descr="just back from dive.jpg"/>
          <p:cNvPicPr>
            <a:picLocks noChangeAspect="1"/>
          </p:cNvPicPr>
          <p:nvPr/>
        </p:nvPicPr>
        <p:blipFill>
          <a:blip r:embed="rId8" cstate="print"/>
          <a:stretch>
            <a:fillRect/>
          </a:stretch>
        </p:blipFill>
        <p:spPr>
          <a:xfrm>
            <a:off x="152400" y="1143000"/>
            <a:ext cx="2667000" cy="1769099"/>
          </a:xfrm>
          <a:prstGeom prst="rect">
            <a:avLst/>
          </a:prstGeom>
        </p:spPr>
      </p:pic>
      <p:sp>
        <p:nvSpPr>
          <p:cNvPr id="12" name="Rectangle 11"/>
          <p:cNvSpPr/>
          <p:nvPr/>
        </p:nvSpPr>
        <p:spPr>
          <a:xfrm>
            <a:off x="3200400" y="381000"/>
            <a:ext cx="523252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Life On Board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81000"/>
            <a:ext cx="6006774"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Accommodations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 name="Picture 2" descr="BB boat layout.jpg"/>
          <p:cNvPicPr>
            <a:picLocks noChangeAspect="1"/>
          </p:cNvPicPr>
          <p:nvPr/>
        </p:nvPicPr>
        <p:blipFill>
          <a:blip r:embed="rId3" cstate="print"/>
          <a:stretch>
            <a:fillRect/>
          </a:stretch>
        </p:blipFill>
        <p:spPr>
          <a:xfrm>
            <a:off x="838200" y="2286000"/>
            <a:ext cx="7788805" cy="2286000"/>
          </a:xfrm>
          <a:prstGeom prst="rect">
            <a:avLst/>
          </a:prstGeom>
        </p:spPr>
      </p:pic>
      <p:sp>
        <p:nvSpPr>
          <p:cNvPr id="4" name="TextBox 3"/>
          <p:cNvSpPr txBox="1"/>
          <p:nvPr/>
        </p:nvSpPr>
        <p:spPr>
          <a:xfrm>
            <a:off x="5334000" y="4800600"/>
            <a:ext cx="3352800" cy="1200329"/>
          </a:xfrm>
          <a:prstGeom prst="rect">
            <a:avLst/>
          </a:prstGeom>
          <a:noFill/>
        </p:spPr>
        <p:txBody>
          <a:bodyPr wrap="square" rtlCol="0">
            <a:spAutoFit/>
          </a:bodyPr>
          <a:lstStyle/>
          <a:p>
            <a:r>
              <a:rPr lang="en-US" dirty="0" smtClean="0"/>
              <a:t>3 dormitory style cabins</a:t>
            </a:r>
          </a:p>
          <a:p>
            <a:r>
              <a:rPr lang="en-US" dirty="0" smtClean="0"/>
              <a:t>18 bunks in upper &amp; lowers</a:t>
            </a:r>
          </a:p>
          <a:p>
            <a:r>
              <a:rPr lang="en-US" dirty="0" smtClean="0"/>
              <a:t>3 heads/bathrooms</a:t>
            </a:r>
          </a:p>
          <a:p>
            <a:r>
              <a:rPr lang="en-US" dirty="0" smtClean="0"/>
              <a:t>1 shower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085594"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Special Scout Pricing</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447800" y="1295400"/>
            <a:ext cx="6934200" cy="5547673"/>
          </a:xfrm>
          <a:prstGeom prst="rect">
            <a:avLst/>
          </a:prstGeom>
          <a:noFill/>
        </p:spPr>
        <p:txBody>
          <a:bodyPr wrap="square" rtlCol="0">
            <a:spAutoFit/>
          </a:bodyPr>
          <a:lstStyle/>
          <a:p>
            <a:pPr algn="ctr"/>
            <a:r>
              <a:rPr lang="en-US" sz="3200" dirty="0" smtClean="0"/>
              <a:t>$845 per person </a:t>
            </a:r>
          </a:p>
          <a:p>
            <a:pPr algn="ctr"/>
            <a:r>
              <a:rPr lang="en-US" sz="1050" smtClean="0"/>
              <a:t>plus taxes/fees </a:t>
            </a:r>
            <a:r>
              <a:rPr lang="en-US" sz="2400" dirty="0" smtClean="0"/>
              <a:t/>
            </a:r>
            <a:br>
              <a:rPr lang="en-US" sz="2400" dirty="0" smtClean="0"/>
            </a:br>
            <a:endParaRPr lang="en-US" sz="2400" dirty="0" smtClean="0"/>
          </a:p>
          <a:p>
            <a:pPr algn="ctr"/>
            <a:r>
              <a:rPr lang="en-US" sz="2000" b="1" dirty="0" smtClean="0"/>
              <a:t>This includes:</a:t>
            </a:r>
            <a:r>
              <a:rPr lang="en-US" sz="2000" dirty="0" smtClean="0"/>
              <a:t/>
            </a:r>
            <a:br>
              <a:rPr lang="en-US" sz="2000" dirty="0" smtClean="0"/>
            </a:br>
            <a:endParaRPr lang="en-US" sz="2000" dirty="0" smtClean="0"/>
          </a:p>
          <a:p>
            <a:pPr algn="ctr"/>
            <a:r>
              <a:rPr lang="en-US" sz="2000" dirty="0" smtClean="0"/>
              <a:t>Food-  3 meals per day plus snacks</a:t>
            </a:r>
          </a:p>
          <a:p>
            <a:pPr algn="ctr"/>
            <a:endParaRPr lang="en-US" sz="2000" dirty="0" smtClean="0"/>
          </a:p>
          <a:p>
            <a:pPr algn="ctr"/>
            <a:r>
              <a:rPr lang="en-US" sz="2000" dirty="0" smtClean="0"/>
              <a:t>Beverages- </a:t>
            </a:r>
            <a:r>
              <a:rPr lang="en-US" sz="1200" dirty="0" smtClean="0"/>
              <a:t>coffee, tea and OJ for breakfast, </a:t>
            </a:r>
            <a:br>
              <a:rPr lang="en-US" sz="1200" dirty="0" smtClean="0"/>
            </a:br>
            <a:r>
              <a:rPr lang="en-US" sz="1200" dirty="0" smtClean="0"/>
              <a:t>Punch &amp; water the rest of the day. No soda, no Alcohol.  </a:t>
            </a:r>
            <a:r>
              <a:rPr lang="en-US" sz="2000" dirty="0" smtClean="0"/>
              <a:t/>
            </a:r>
            <a:br>
              <a:rPr lang="en-US" sz="2000" dirty="0" smtClean="0"/>
            </a:br>
            <a:endParaRPr lang="en-US" sz="2000" dirty="0" smtClean="0"/>
          </a:p>
          <a:p>
            <a:pPr algn="ctr"/>
            <a:r>
              <a:rPr lang="en-US" sz="2000" dirty="0" smtClean="0"/>
              <a:t>Accommodations</a:t>
            </a:r>
            <a:br>
              <a:rPr lang="en-US" sz="2000" dirty="0" smtClean="0"/>
            </a:br>
            <a:endParaRPr lang="en-US" sz="2000" dirty="0" smtClean="0"/>
          </a:p>
          <a:p>
            <a:pPr algn="ctr"/>
            <a:r>
              <a:rPr lang="en-US" sz="2000" dirty="0" smtClean="0"/>
              <a:t>All diving </a:t>
            </a:r>
            <a:r>
              <a:rPr lang="en-US" sz="1200" dirty="0" smtClean="0"/>
              <a:t>including tanks, weights &amp; weight belts</a:t>
            </a:r>
            <a:r>
              <a:rPr lang="en-US" sz="2000" dirty="0" smtClean="0"/>
              <a:t/>
            </a:r>
            <a:br>
              <a:rPr lang="en-US" sz="2000" dirty="0" smtClean="0"/>
            </a:br>
            <a:endParaRPr lang="en-US" sz="2000" dirty="0" smtClean="0"/>
          </a:p>
          <a:p>
            <a:pPr algn="ctr"/>
            <a:r>
              <a:rPr lang="en-US" sz="2000" dirty="0" smtClean="0"/>
              <a:t>Crew gratuity</a:t>
            </a:r>
            <a:br>
              <a:rPr lang="en-US" sz="2000" dirty="0" smtClean="0"/>
            </a:br>
            <a:r>
              <a:rPr lang="en-US" sz="2000" dirty="0" smtClean="0"/>
              <a:t/>
            </a:r>
            <a:br>
              <a:rPr lang="en-US" sz="2000" dirty="0" smtClean="0"/>
            </a:br>
            <a:r>
              <a:rPr lang="en-US" sz="2000" dirty="0" smtClean="0"/>
              <a:t/>
            </a:r>
            <a:br>
              <a:rPr lang="en-US" sz="2000" dirty="0" smtClean="0"/>
            </a:b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66800"/>
            <a:ext cx="5257800" cy="4185761"/>
          </a:xfrm>
          <a:prstGeom prst="rect">
            <a:avLst/>
          </a:prstGeom>
        </p:spPr>
        <p:txBody>
          <a:bodyPr wrap="square">
            <a:spAutoFit/>
          </a:bodyPr>
          <a:lstStyle/>
          <a:p>
            <a:pPr algn="ctr"/>
            <a:r>
              <a:rPr lang="en-US" sz="3200" b="1" dirty="0" smtClean="0"/>
              <a:t>Not included:</a:t>
            </a:r>
          </a:p>
          <a:p>
            <a:endParaRPr lang="en-US" b="1" dirty="0" smtClean="0"/>
          </a:p>
          <a:p>
            <a:pPr>
              <a:buFont typeface="Arial" pitchFamily="34" charset="0"/>
              <a:buChar char="•"/>
            </a:pPr>
            <a:r>
              <a:rPr lang="en-US" dirty="0" smtClean="0"/>
              <a:t>Dive or snorkel gear – Rental Gear Available</a:t>
            </a:r>
            <a:br>
              <a:rPr lang="en-US" dirty="0" smtClean="0"/>
            </a:br>
            <a:endParaRPr lang="en-US" dirty="0" smtClean="0"/>
          </a:p>
          <a:p>
            <a:pPr>
              <a:buFont typeface="Arial" pitchFamily="34" charset="0"/>
              <a:buChar char="•"/>
            </a:pPr>
            <a:r>
              <a:rPr lang="en-US" dirty="0" smtClean="0"/>
              <a:t>Port tax - $35</a:t>
            </a:r>
            <a:br>
              <a:rPr lang="en-US" dirty="0" smtClean="0"/>
            </a:br>
            <a:endParaRPr lang="en-US" dirty="0" smtClean="0"/>
          </a:p>
          <a:p>
            <a:pPr>
              <a:buFont typeface="Arial" pitchFamily="34" charset="0"/>
              <a:buChar char="•"/>
            </a:pPr>
            <a:r>
              <a:rPr lang="en-US" dirty="0" smtClean="0"/>
              <a:t>Park fee - $10</a:t>
            </a:r>
            <a:br>
              <a:rPr lang="en-US" dirty="0" smtClean="0"/>
            </a:br>
            <a:endParaRPr lang="en-US" dirty="0" smtClean="0"/>
          </a:p>
          <a:p>
            <a:pPr>
              <a:buFont typeface="Arial" pitchFamily="34" charset="0"/>
              <a:buChar char="•"/>
            </a:pPr>
            <a:r>
              <a:rPr lang="en-US" dirty="0" smtClean="0"/>
              <a:t>Fuel surcharge - $40</a:t>
            </a:r>
            <a:br>
              <a:rPr lang="en-US" dirty="0" smtClean="0"/>
            </a:br>
            <a:endParaRPr lang="en-US" dirty="0" smtClean="0"/>
          </a:p>
          <a:p>
            <a:pPr>
              <a:buFont typeface="Arial" pitchFamily="34" charset="0"/>
              <a:buChar char="•"/>
            </a:pPr>
            <a:r>
              <a:rPr lang="en-US" dirty="0" smtClean="0"/>
              <a:t>Transportation to the boat</a:t>
            </a:r>
          </a:p>
          <a:p>
            <a:endParaRPr lang="en-US" dirty="0" smtClean="0"/>
          </a:p>
          <a:p>
            <a:r>
              <a:rPr lang="en-US" dirty="0" smtClean="0"/>
              <a:t>Scuba Certification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2514600"/>
          </a:xfrm>
        </p:spPr>
        <p:txBody>
          <a:bodyPr>
            <a:normAutofit lnSpcReduction="10000"/>
          </a:bodyPr>
          <a:lstStyle/>
          <a:p>
            <a:pPr>
              <a:buNone/>
            </a:pPr>
            <a:r>
              <a:rPr lang="en-US" dirty="0" smtClean="0"/>
              <a:t>A little history….</a:t>
            </a:r>
          </a:p>
          <a:p>
            <a:pPr>
              <a:buNone/>
            </a:pPr>
            <a:r>
              <a:rPr lang="en-US" dirty="0"/>
              <a:t>	</a:t>
            </a:r>
            <a:r>
              <a:rPr lang="en-US" dirty="0" smtClean="0"/>
              <a:t>Blackbeard’s Cruises was founded in 1979 by Bruce Purdy…a scouting parent who’s first trips were for Sea Base.</a:t>
            </a:r>
          </a:p>
          <a:p>
            <a:pPr>
              <a:buNone/>
            </a:pPr>
            <a:endParaRPr lang="en-US" dirty="0"/>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30 Years of Scuba Diving	</a:t>
            </a:r>
            <a:endParaRPr lang="en-US" dirty="0"/>
          </a:p>
        </p:txBody>
      </p:sp>
      <p:pic>
        <p:nvPicPr>
          <p:cNvPr id="4" name="Picture 3" descr="3 boats.jpg"/>
          <p:cNvPicPr>
            <a:picLocks noChangeAspect="1"/>
          </p:cNvPicPr>
          <p:nvPr/>
        </p:nvPicPr>
        <p:blipFill>
          <a:blip r:embed="rId2" cstate="print"/>
          <a:stretch>
            <a:fillRect/>
          </a:stretch>
        </p:blipFill>
        <p:spPr>
          <a:xfrm>
            <a:off x="3733800" y="3429000"/>
            <a:ext cx="4724400" cy="291571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219200"/>
            <a:ext cx="7924800" cy="1815882"/>
          </a:xfrm>
          <a:prstGeom prst="rect">
            <a:avLst/>
          </a:prstGeom>
          <a:noFill/>
        </p:spPr>
        <p:txBody>
          <a:bodyPr wrap="square" rtlCol="0">
            <a:spAutoFit/>
          </a:bodyPr>
          <a:lstStyle/>
          <a:p>
            <a:pPr algn="just"/>
            <a:r>
              <a:rPr lang="en-US" sz="1400" dirty="0" smtClean="0"/>
              <a:t>To guarantee the vessel for your troop exclusively, you must commit to pay for 18 passengers. (There are 18 berths on board).  If you have less participants, we have the right to put other scouts on your boat. </a:t>
            </a:r>
            <a:r>
              <a:rPr lang="en-US" sz="1400" b="1" dirty="0" smtClean="0">
                <a:solidFill>
                  <a:schemeClr val="accent2"/>
                </a:solidFill>
              </a:rPr>
              <a:t>To keep the cost of the trip low, all payments must be made by check. There will be a 3% fee for any payments made by credit card.</a:t>
            </a:r>
          </a:p>
          <a:p>
            <a:pPr algn="just"/>
            <a:endParaRPr lang="en-US" sz="1400" dirty="0" smtClean="0"/>
          </a:p>
          <a:p>
            <a:pPr algn="just"/>
            <a:endParaRPr lang="en-US" sz="1400" dirty="0" smtClean="0"/>
          </a:p>
          <a:p>
            <a:pPr algn="just"/>
            <a:endParaRPr lang="en-US" sz="1400" dirty="0" smtClean="0"/>
          </a:p>
          <a:p>
            <a:pPr algn="just"/>
            <a:endParaRPr lang="en-US" sz="1400" dirty="0"/>
          </a:p>
        </p:txBody>
      </p:sp>
      <p:sp>
        <p:nvSpPr>
          <p:cNvPr id="1026" name="Rectangle 2"/>
          <p:cNvSpPr>
            <a:spLocks noChangeArrowheads="1"/>
          </p:cNvSpPr>
          <p:nvPr/>
        </p:nvSpPr>
        <p:spPr bwMode="auto">
          <a:xfrm>
            <a:off x="0" y="-1015662"/>
            <a:ext cx="184731"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2362200" y="2438400"/>
            <a:ext cx="5867400" cy="3416320"/>
          </a:xfrm>
          <a:prstGeom prst="rect">
            <a:avLst/>
          </a:prstGeom>
        </p:spPr>
        <p:txBody>
          <a:bodyPr wrap="square">
            <a:spAutoFit/>
          </a:bodyPr>
          <a:lstStyle/>
          <a:p>
            <a:r>
              <a:rPr lang="en-US" dirty="0" smtClean="0"/>
              <a:t>Upon booking 		</a:t>
            </a:r>
            <a:r>
              <a:rPr lang="en-US" dirty="0" smtClean="0"/>
              <a:t>$500.00 </a:t>
            </a:r>
            <a:endParaRPr lang="en-US" dirty="0" smtClean="0"/>
          </a:p>
          <a:p>
            <a:r>
              <a:rPr lang="en-US" smtClean="0"/>
              <a:t>December 15</a:t>
            </a:r>
            <a:r>
              <a:rPr lang="en-US" baseline="30000" smtClean="0"/>
              <a:t>th</a:t>
            </a:r>
            <a:r>
              <a:rPr lang="en-US" smtClean="0"/>
              <a:t> </a:t>
            </a:r>
            <a:r>
              <a:rPr lang="en-US" dirty="0" smtClean="0"/>
              <a:t>		$1,000.00   </a:t>
            </a:r>
          </a:p>
          <a:p>
            <a:r>
              <a:rPr lang="en-US" dirty="0" smtClean="0"/>
              <a:t>4 months prior 		$1,500.00 </a:t>
            </a:r>
          </a:p>
          <a:p>
            <a:r>
              <a:rPr lang="en-US" dirty="0" smtClean="0"/>
              <a:t>2 months prior 		Balance in Full</a:t>
            </a:r>
          </a:p>
          <a:p>
            <a:r>
              <a:rPr lang="en-US" dirty="0" smtClean="0"/>
              <a:t> </a:t>
            </a:r>
          </a:p>
          <a:p>
            <a:r>
              <a:rPr lang="en-US" dirty="0" smtClean="0"/>
              <a:t>Refund Policy</a:t>
            </a:r>
          </a:p>
          <a:p>
            <a:endParaRPr lang="en-US" dirty="0" smtClean="0"/>
          </a:p>
          <a:p>
            <a:r>
              <a:rPr lang="en-US" dirty="0" smtClean="0"/>
              <a:t>There is no refund for cancellations after </a:t>
            </a:r>
            <a:r>
              <a:rPr lang="en-US" dirty="0" smtClean="0"/>
              <a:t>December 15</a:t>
            </a:r>
            <a:r>
              <a:rPr lang="en-US" baseline="30000" dirty="0" smtClean="0"/>
              <a:t>th</a:t>
            </a:r>
            <a:r>
              <a:rPr lang="en-US" dirty="0" smtClean="0"/>
              <a:t>  </a:t>
            </a:r>
            <a:r>
              <a:rPr lang="en-US" dirty="0" smtClean="0"/>
              <a:t>unless space is filled, in which case there will be a full refund. We will waive this penalty if you communicate with us and allow us time to book other scouts into your unfilled space</a:t>
            </a:r>
          </a:p>
        </p:txBody>
      </p:sp>
      <p:sp>
        <p:nvSpPr>
          <p:cNvPr id="7" name="Rectangle 6"/>
          <p:cNvSpPr/>
          <p:nvPr/>
        </p:nvSpPr>
        <p:spPr>
          <a:xfrm>
            <a:off x="3048000" y="228600"/>
            <a:ext cx="3092513"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Finances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0" y="152400"/>
          <a:ext cx="6324600" cy="6065965"/>
        </p:xfrm>
        <a:graphic>
          <a:graphicData uri="http://schemas.openxmlformats.org/drawingml/2006/table">
            <a:tbl>
              <a:tblPr/>
              <a:tblGrid>
                <a:gridCol w="6324600"/>
              </a:tblGrid>
              <a:tr h="218580">
                <a:tc>
                  <a:txBody>
                    <a:bodyPr/>
                    <a:lstStyle/>
                    <a:p>
                      <a:pPr algn="ctr"/>
                      <a:r>
                        <a:rPr lang="en-US" sz="1400" dirty="0"/>
                        <a:t>Licensed and Insured to Carry 24 Passengers</a:t>
                      </a:r>
                    </a:p>
                  </a:txBody>
                  <a:tcPr marL="9279" marR="9279" marT="9279" marB="9279" anchor="ctr">
                    <a:lnL>
                      <a:noFill/>
                    </a:lnL>
                    <a:lnR>
                      <a:noFill/>
                    </a:lnR>
                    <a:lnT>
                      <a:noFill/>
                    </a:lnT>
                    <a:lnB>
                      <a:noFill/>
                    </a:lnB>
                    <a:solidFill>
                      <a:srgbClr val="FFFFFF"/>
                    </a:solidFill>
                  </a:tcPr>
                </a:tc>
              </a:tr>
              <a:tr h="268129">
                <a:tc>
                  <a:txBody>
                    <a:bodyPr/>
                    <a:lstStyle/>
                    <a:p>
                      <a:pPr algn="ctr"/>
                      <a:r>
                        <a:rPr lang="en-US" sz="1400"/>
                        <a:t>Meets International Maritime SOLAS Safety Standards</a:t>
                      </a:r>
                    </a:p>
                  </a:txBody>
                  <a:tcPr marL="9279" marR="9279" marT="9279" marB="9279" anchor="ctr">
                    <a:lnL>
                      <a:noFill/>
                    </a:lnL>
                    <a:lnR>
                      <a:noFill/>
                    </a:lnR>
                    <a:lnT>
                      <a:noFill/>
                    </a:lnT>
                    <a:lnB>
                      <a:noFill/>
                    </a:lnB>
                    <a:solidFill>
                      <a:srgbClr val="FFFFFF"/>
                    </a:solidFill>
                  </a:tcPr>
                </a:tc>
              </a:tr>
              <a:tr h="5245819">
                <a:tc>
                  <a:txBody>
                    <a:bodyPr/>
                    <a:lstStyle/>
                    <a:p>
                      <a:pPr algn="ctr">
                        <a:buFont typeface="Courier New"/>
                        <a:buNone/>
                      </a:pPr>
                      <a:r>
                        <a:rPr lang="en-US" sz="1400" dirty="0" smtClean="0"/>
                        <a:t>6 </a:t>
                      </a:r>
                      <a:r>
                        <a:rPr lang="en-US" sz="1400" dirty="0"/>
                        <a:t>watertight compartments </a:t>
                      </a:r>
                    </a:p>
                    <a:p>
                      <a:pPr algn="ctr">
                        <a:buFont typeface="Courier New"/>
                        <a:buNone/>
                      </a:pPr>
                      <a:r>
                        <a:rPr lang="en-US" sz="1400" dirty="0" smtClean="0"/>
                        <a:t>2 </a:t>
                      </a:r>
                      <a:r>
                        <a:rPr lang="en-US" sz="1400" dirty="0"/>
                        <a:t>life rafts on each vessel </a:t>
                      </a:r>
                    </a:p>
                    <a:p>
                      <a:pPr algn="ctr">
                        <a:buFont typeface="Courier New"/>
                        <a:buNone/>
                      </a:pPr>
                      <a:r>
                        <a:rPr lang="en-US" sz="1400" dirty="0" smtClean="0"/>
                        <a:t>Trauma </a:t>
                      </a:r>
                      <a:r>
                        <a:rPr lang="en-US" sz="1400" dirty="0"/>
                        <a:t>kit </a:t>
                      </a:r>
                    </a:p>
                    <a:p>
                      <a:pPr algn="ctr">
                        <a:buFont typeface="Courier New"/>
                        <a:buNone/>
                      </a:pPr>
                      <a:r>
                        <a:rPr lang="en-US" sz="1400" dirty="0" smtClean="0"/>
                        <a:t>First </a:t>
                      </a:r>
                      <a:r>
                        <a:rPr lang="en-US" sz="1400" dirty="0"/>
                        <a:t>aid kit </a:t>
                      </a:r>
                    </a:p>
                    <a:p>
                      <a:pPr algn="ctr">
                        <a:buFont typeface="Courier New"/>
                        <a:buNone/>
                      </a:pPr>
                      <a:r>
                        <a:rPr lang="en-US" sz="1400" dirty="0" smtClean="0"/>
                        <a:t>Backboard </a:t>
                      </a:r>
                      <a:endParaRPr lang="en-US" sz="1400" dirty="0"/>
                    </a:p>
                    <a:p>
                      <a:pPr algn="ctr">
                        <a:buFont typeface="Courier New"/>
                        <a:buNone/>
                      </a:pPr>
                      <a:r>
                        <a:rPr lang="en-US" sz="1400" dirty="0" smtClean="0"/>
                        <a:t>Long </a:t>
                      </a:r>
                      <a:r>
                        <a:rPr lang="en-US" sz="1400" dirty="0"/>
                        <a:t>distance radios </a:t>
                      </a:r>
                    </a:p>
                    <a:p>
                      <a:pPr algn="ctr">
                        <a:buFont typeface="Courier New"/>
                        <a:buNone/>
                      </a:pPr>
                      <a:r>
                        <a:rPr lang="en-US" sz="1400" dirty="0"/>
                        <a:t>EPIRB- </a:t>
                      </a:r>
                      <a:r>
                        <a:rPr lang="en-US" sz="1050" dirty="0"/>
                        <a:t>Emergency Position Indicating Radio Beacon </a:t>
                      </a:r>
                      <a:endParaRPr lang="en-US" sz="1400" dirty="0"/>
                    </a:p>
                    <a:p>
                      <a:pPr algn="ctr">
                        <a:buFont typeface="Courier New"/>
                        <a:buNone/>
                      </a:pPr>
                      <a:r>
                        <a:rPr lang="en-US" sz="1400" dirty="0"/>
                        <a:t>Rescue boat </a:t>
                      </a:r>
                    </a:p>
                    <a:p>
                      <a:pPr algn="ctr">
                        <a:buFont typeface="Courier New"/>
                        <a:buNone/>
                      </a:pPr>
                      <a:r>
                        <a:rPr lang="en-US" sz="1400" dirty="0"/>
                        <a:t>4 life rings and 30 life jackets with lights </a:t>
                      </a:r>
                    </a:p>
                    <a:p>
                      <a:pPr algn="ctr">
                        <a:buFont typeface="Courier New"/>
                        <a:buNone/>
                      </a:pPr>
                      <a:r>
                        <a:rPr lang="en-US" sz="1400" dirty="0"/>
                        <a:t>3 handheld waterproof emergency VHF radios for life rafts </a:t>
                      </a:r>
                    </a:p>
                    <a:p>
                      <a:pPr algn="ctr">
                        <a:buFont typeface="Courier New"/>
                        <a:buNone/>
                      </a:pPr>
                      <a:r>
                        <a:rPr lang="en-US" sz="1400" dirty="0"/>
                        <a:t>2 Transponders </a:t>
                      </a:r>
                    </a:p>
                    <a:p>
                      <a:pPr algn="ctr">
                        <a:buFont typeface="Courier New"/>
                        <a:buNone/>
                      </a:pPr>
                      <a:r>
                        <a:rPr lang="en-US" sz="1400" dirty="0"/>
                        <a:t>Flares </a:t>
                      </a:r>
                    </a:p>
                    <a:p>
                      <a:pPr algn="ctr">
                        <a:buFont typeface="Courier New"/>
                        <a:buNone/>
                      </a:pPr>
                      <a:r>
                        <a:rPr lang="en-US" sz="1400" dirty="0"/>
                        <a:t>4 ring buoys </a:t>
                      </a:r>
                    </a:p>
                    <a:p>
                      <a:pPr algn="ctr">
                        <a:buFont typeface="Courier New"/>
                        <a:buNone/>
                      </a:pPr>
                      <a:r>
                        <a:rPr lang="en-US" sz="1400" dirty="0"/>
                        <a:t>2 O2 bottles including an H bottle </a:t>
                      </a:r>
                    </a:p>
                    <a:p>
                      <a:pPr algn="ctr">
                        <a:buFont typeface="Courier New"/>
                        <a:buNone/>
                      </a:pPr>
                      <a:r>
                        <a:rPr lang="en-US" sz="1400" dirty="0"/>
                        <a:t>Defibrillator </a:t>
                      </a:r>
                    </a:p>
                    <a:p>
                      <a:pPr algn="ctr">
                        <a:buFont typeface="Courier New"/>
                        <a:buNone/>
                      </a:pPr>
                      <a:r>
                        <a:rPr lang="en-US" sz="1400" dirty="0"/>
                        <a:t>Bilge and smoke alarms in all compartments </a:t>
                      </a:r>
                    </a:p>
                    <a:p>
                      <a:pPr algn="ctr">
                        <a:buFont typeface="Courier New"/>
                        <a:buNone/>
                      </a:pPr>
                      <a:r>
                        <a:rPr lang="en-US" sz="1400" dirty="0"/>
                        <a:t>2 independent bilge pumps </a:t>
                      </a:r>
                    </a:p>
                    <a:p>
                      <a:pPr algn="ctr">
                        <a:buFont typeface="Courier New"/>
                        <a:buNone/>
                      </a:pPr>
                      <a:r>
                        <a:rPr lang="en-US" sz="1400" dirty="0"/>
                        <a:t>7 fire extinguishers plus a fire pump </a:t>
                      </a:r>
                    </a:p>
                    <a:p>
                      <a:pPr algn="ctr">
                        <a:buFont typeface="Courier New"/>
                        <a:buNone/>
                      </a:pPr>
                      <a:r>
                        <a:rPr lang="en-US" sz="1400" dirty="0" err="1"/>
                        <a:t>Halon</a:t>
                      </a:r>
                      <a:r>
                        <a:rPr lang="en-US" sz="1400" dirty="0"/>
                        <a:t> fire extinguishing system for engine </a:t>
                      </a:r>
                      <a:r>
                        <a:rPr lang="en-US" sz="1400" dirty="0" smtClean="0"/>
                        <a:t>&amp; </a:t>
                      </a:r>
                      <a:r>
                        <a:rPr lang="en-US" sz="1400" dirty="0"/>
                        <a:t>generators </a:t>
                      </a:r>
                    </a:p>
                    <a:p>
                      <a:pPr algn="ctr">
                        <a:buFont typeface="Courier New"/>
                        <a:buNone/>
                      </a:pPr>
                      <a:r>
                        <a:rPr lang="en-US" sz="1400" dirty="0"/>
                        <a:t>Communications </a:t>
                      </a:r>
                      <a:r>
                        <a:rPr lang="en-US" sz="1400" dirty="0" smtClean="0"/>
                        <a:t>&amp; </a:t>
                      </a:r>
                      <a:r>
                        <a:rPr lang="en-US" sz="1400" dirty="0"/>
                        <a:t>Electronics: </a:t>
                      </a:r>
                    </a:p>
                    <a:p>
                      <a:pPr algn="ctr">
                        <a:buFont typeface="Arial"/>
                        <a:buNone/>
                      </a:pPr>
                      <a:r>
                        <a:rPr lang="en-US" sz="1400" dirty="0"/>
                        <a:t>SSB long range radio </a:t>
                      </a:r>
                    </a:p>
                    <a:p>
                      <a:pPr algn="ctr">
                        <a:buFont typeface="Arial"/>
                        <a:buNone/>
                      </a:pPr>
                      <a:r>
                        <a:rPr lang="en-US" sz="1400" dirty="0"/>
                        <a:t>2 VHF radios </a:t>
                      </a:r>
                    </a:p>
                    <a:p>
                      <a:pPr algn="ctr">
                        <a:buFont typeface="Arial"/>
                        <a:buNone/>
                      </a:pPr>
                      <a:r>
                        <a:rPr lang="en-US" sz="1400" dirty="0"/>
                        <a:t>Radar </a:t>
                      </a:r>
                    </a:p>
                    <a:p>
                      <a:pPr algn="ctr">
                        <a:buFont typeface="Arial"/>
                        <a:buNone/>
                      </a:pPr>
                      <a:r>
                        <a:rPr lang="en-US" sz="1400" dirty="0"/>
                        <a:t>2 GPS </a:t>
                      </a:r>
                    </a:p>
                    <a:p>
                      <a:pPr algn="ctr">
                        <a:buFont typeface="Arial"/>
                        <a:buNone/>
                      </a:pPr>
                      <a:r>
                        <a:rPr lang="en-US" sz="1400" dirty="0"/>
                        <a:t>Depth Finder </a:t>
                      </a:r>
                    </a:p>
                    <a:p>
                      <a:pPr algn="ctr">
                        <a:buFont typeface="Arial"/>
                        <a:buNone/>
                      </a:pPr>
                      <a:r>
                        <a:rPr lang="en-US" sz="1400" dirty="0" err="1"/>
                        <a:t>Navtex</a:t>
                      </a:r>
                      <a:r>
                        <a:rPr lang="en-US" sz="1400" dirty="0"/>
                        <a:t> weather system </a:t>
                      </a:r>
                    </a:p>
                  </a:txBody>
                  <a:tcPr marL="9279" marR="9279" marT="9279" marB="9279" anchor="ctr">
                    <a:lnL>
                      <a:noFill/>
                    </a:lnL>
                    <a:lnR>
                      <a:noFill/>
                    </a:lnR>
                    <a:lnT>
                      <a:noFill/>
                    </a:lnT>
                    <a:lnB>
                      <a:noFill/>
                    </a:lnB>
                    <a:solidFill>
                      <a:srgbClr val="FFFFFF"/>
                    </a:solidFill>
                  </a:tcPr>
                </a:tc>
              </a:tr>
            </a:tbl>
          </a:graphicData>
        </a:graphic>
      </p:graphicFrame>
      <p:sp>
        <p:nvSpPr>
          <p:cNvPr id="4" name="Rectangle 3"/>
          <p:cNvSpPr/>
          <p:nvPr/>
        </p:nvSpPr>
        <p:spPr>
          <a:xfrm>
            <a:off x="609600" y="457200"/>
            <a:ext cx="533400" cy="5078313"/>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SAFETY</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762000" y="1561745"/>
            <a:ext cx="8001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"Crew was great! Food was great! Diving accommodations were excellent. We had a great crew all around; their interaction with our Scouts made a good trip a GREAT trip. The crew did fun activities with our Scouts and adults beyond the diving that made it a truly great experience."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Lee Clark;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rPr>
              <a:t>TLCLARK88@COMCAST.net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BSA Troop 1919, Woodbridge VA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“One of the best diving experiences I have ever had, crew was fantastic, and the ship's cook deserves five stars. There were so many great (and favorite) memories created and this is a trip I plan to revisit in the future, and bring many new Boy Scout divers onboard with. It is nearly impossible to get a live a board at Sea Base today and you have the best alternative to that opportunity."  </a:t>
            </a:r>
            <a:b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James Chaplin;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JHCHAPLIN@COMCAST.NET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BSA Troop 1833, Haymarket VA.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crew was terrific. The Boy Scouts and the parents accompanying them had a fantastic time. A very safe and friendly environment with great crew, comfortable boat, super dives and snorkels and we even caught some fish!”</a:t>
            </a:r>
            <a:b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Bill Topping;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TOPPINGBILL@HOTMAIL.COM</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BSA Troop 888, Stuart FL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“If you ever need a recommendation for another troop considering sailing with you, please have them contact me.  All our scouts &amp; dads from BSA troop 461 would like to thank you for your assistance and hard work in arranging our trip.”  </a:t>
            </a:r>
            <a:b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Doug Raff;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5"/>
              </a:rPr>
              <a:t>DRAFF55975@AOL.com</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BSA Troop 461, Inverness, IL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Rectangle 9"/>
          <p:cNvSpPr/>
          <p:nvPr/>
        </p:nvSpPr>
        <p:spPr>
          <a:xfrm>
            <a:off x="2160048" y="609600"/>
            <a:ext cx="5216493"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Scout Referrals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SA logo oval.gif"/>
          <p:cNvPicPr>
            <a:picLocks noChangeAspect="1"/>
          </p:cNvPicPr>
          <p:nvPr/>
        </p:nvPicPr>
        <p:blipFill>
          <a:blip r:embed="rId2" cstate="print"/>
          <a:stretch>
            <a:fillRect/>
          </a:stretch>
        </p:blipFill>
        <p:spPr>
          <a:xfrm>
            <a:off x="609600" y="1524000"/>
            <a:ext cx="3048000" cy="3590925"/>
          </a:xfrm>
          <a:prstGeom prst="rect">
            <a:avLst/>
          </a:prstGeom>
        </p:spPr>
      </p:pic>
      <p:pic>
        <p:nvPicPr>
          <p:cNvPr id="5" name="Picture 4" descr="bbpirate.jpg"/>
          <p:cNvPicPr>
            <a:picLocks noChangeAspect="1"/>
          </p:cNvPicPr>
          <p:nvPr/>
        </p:nvPicPr>
        <p:blipFill>
          <a:blip r:embed="rId3" cstate="print"/>
          <a:stretch>
            <a:fillRect/>
          </a:stretch>
        </p:blipFill>
        <p:spPr>
          <a:xfrm>
            <a:off x="3657600" y="1752600"/>
            <a:ext cx="4969441" cy="3048000"/>
          </a:xfrm>
          <a:prstGeom prst="rect">
            <a:avLst/>
          </a:prstGeom>
        </p:spPr>
      </p:pic>
      <p:sp>
        <p:nvSpPr>
          <p:cNvPr id="6" name="TextBox 5"/>
          <p:cNvSpPr txBox="1"/>
          <p:nvPr/>
        </p:nvSpPr>
        <p:spPr>
          <a:xfrm>
            <a:off x="3810000" y="5562600"/>
            <a:ext cx="5105400" cy="923330"/>
          </a:xfrm>
          <a:prstGeom prst="rect">
            <a:avLst/>
          </a:prstGeom>
          <a:noFill/>
        </p:spPr>
        <p:txBody>
          <a:bodyPr wrap="square" rtlCol="0">
            <a:spAutoFit/>
          </a:bodyPr>
          <a:lstStyle/>
          <a:p>
            <a:r>
              <a:rPr lang="en-US" dirty="0" smtClean="0"/>
              <a:t>…Committed to the growth &amp; development of our youth and dedicated to marine awareness through Scuba Diving.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629400" cy="3385542"/>
          </a:xfrm>
          <a:prstGeom prst="rect">
            <a:avLst/>
          </a:prstGeom>
          <a:noFill/>
        </p:spPr>
        <p:txBody>
          <a:bodyPr wrap="square" rtlCol="0">
            <a:spAutoFit/>
          </a:bodyPr>
          <a:lstStyle/>
          <a:p>
            <a:pPr algn="ctr"/>
            <a:r>
              <a:rPr lang="en-US" sz="2800" dirty="0" smtClean="0"/>
              <a:t>For brochures and group booking information please contact our US Reservations Office </a:t>
            </a:r>
          </a:p>
          <a:p>
            <a:pPr algn="ctr"/>
            <a:endParaRPr lang="en-US" sz="2800" dirty="0" smtClean="0"/>
          </a:p>
          <a:p>
            <a:pPr algn="ctr"/>
            <a:r>
              <a:rPr lang="en-US" sz="2800" dirty="0" smtClean="0"/>
              <a:t>800.327.9600</a:t>
            </a:r>
          </a:p>
          <a:p>
            <a:pPr algn="ctr"/>
            <a:endParaRPr lang="en-US" sz="2800" dirty="0" smtClean="0"/>
          </a:p>
          <a:p>
            <a:pPr algn="ctr"/>
            <a:r>
              <a:rPr lang="en-US" sz="2800" dirty="0" smtClean="0">
                <a:hlinkClick r:id="rId2"/>
              </a:rPr>
              <a:t>www.blackbeard-cruises.com/scouts</a:t>
            </a:r>
            <a:endParaRPr lang="en-US" sz="2800" dirty="0" smtClean="0"/>
          </a:p>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stern bahamas map.jpg"/>
          <p:cNvPicPr>
            <a:picLocks noGrp="1" noChangeAspect="1"/>
          </p:cNvPicPr>
          <p:nvPr>
            <p:ph idx="1"/>
          </p:nvPr>
        </p:nvPicPr>
        <p:blipFill>
          <a:blip r:embed="rId3" cstate="print"/>
          <a:stretch>
            <a:fillRect/>
          </a:stretch>
        </p:blipFill>
        <p:spPr>
          <a:xfrm>
            <a:off x="3048000" y="1828800"/>
            <a:ext cx="3410510" cy="3664316"/>
          </a:xfrm>
          <a:prstGeom prst="rect">
            <a:avLst/>
          </a:prstGeom>
        </p:spPr>
      </p:pic>
      <p:sp>
        <p:nvSpPr>
          <p:cNvPr id="2" name="Title 1"/>
          <p:cNvSpPr>
            <a:spLocks noGrp="1"/>
          </p:cNvSpPr>
          <p:nvPr>
            <p:ph type="title"/>
          </p:nvPr>
        </p:nvSpPr>
        <p:spPr>
          <a:xfrm>
            <a:off x="457200" y="274638"/>
            <a:ext cx="8229600" cy="1401762"/>
          </a:xfrm>
        </p:spPr>
        <p:txBody>
          <a:bodyPr>
            <a:normAutofit/>
          </a:bodyPr>
          <a:lstStyle/>
          <a:p>
            <a:pPr algn="ctr"/>
            <a:r>
              <a:rPr lang="en-US" dirty="0" smtClean="0"/>
              <a:t>Dive/snorkel &amp; Sail</a:t>
            </a:r>
            <a:br>
              <a:rPr lang="en-US" dirty="0" smtClean="0"/>
            </a:br>
            <a:r>
              <a:rPr lang="en-US" dirty="0" smtClean="0"/>
              <a:t>the Western Bahamas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US" dirty="0" smtClean="0"/>
              <a:t>Scouts enjoy the crystal clear waters of the Bahamas, both above and below the waterline!  Surface intervals between dives are spent sailing, swimming, snorkeling, fishing ….</a:t>
            </a:r>
            <a:endParaRPr lang="en-US" dirty="0"/>
          </a:p>
        </p:txBody>
      </p:sp>
      <p:pic>
        <p:nvPicPr>
          <p:cNvPr id="5" name="Picture Placeholder 4" descr="All together now jumping off boat.jpg"/>
          <p:cNvPicPr>
            <a:picLocks noGrp="1" noChangeAspect="1"/>
          </p:cNvPicPr>
          <p:nvPr>
            <p:ph type="pic" idx="1"/>
          </p:nvPr>
        </p:nvPicPr>
        <p:blipFill>
          <a:blip r:embed="rId2" cstate="print"/>
          <a:srcRect t="16326" b="16326"/>
          <a:stretch>
            <a:fillRect/>
          </a:stretch>
        </p:blipFill>
        <p:spPr>
          <a:xfrm>
            <a:off x="228600" y="304800"/>
            <a:ext cx="8686800" cy="4389120"/>
          </a:xfrm>
        </p:spPr>
      </p:pic>
      <p:sp>
        <p:nvSpPr>
          <p:cNvPr id="2" name="Title 1"/>
          <p:cNvSpPr>
            <a:spLocks noGrp="1"/>
          </p:cNvSpPr>
          <p:nvPr>
            <p:ph type="title"/>
          </p:nvPr>
        </p:nvSpPr>
        <p:spPr/>
        <p:txBody>
          <a:bodyPr/>
          <a:lstStyle/>
          <a:p>
            <a:pPr algn="ctr"/>
            <a:r>
              <a:rPr lang="en-US" dirty="0" smtClean="0"/>
              <a:t>Adventures on the High Seas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US" dirty="0" smtClean="0"/>
              <a:t>For many youths, international travel is a new experience!  Passports, planning, prepping for the trip…all of the pre-trip buildup increases the excitement about their upcoming scuba diving adventure!  </a:t>
            </a:r>
            <a:endParaRPr lang="en-US" dirty="0"/>
          </a:p>
        </p:txBody>
      </p:sp>
      <p:pic>
        <p:nvPicPr>
          <p:cNvPr id="7" name="Picture Placeholder 6" descr="airport.jpg"/>
          <p:cNvPicPr>
            <a:picLocks noGrp="1" noChangeAspect="1"/>
          </p:cNvPicPr>
          <p:nvPr>
            <p:ph type="pic" idx="1"/>
          </p:nvPr>
        </p:nvPicPr>
        <p:blipFill>
          <a:blip r:embed="rId2" cstate="print"/>
          <a:srcRect t="16326" b="16326"/>
          <a:stretch>
            <a:fillRect/>
          </a:stretch>
        </p:blipFill>
        <p:spPr/>
      </p:pic>
      <p:sp>
        <p:nvSpPr>
          <p:cNvPr id="2" name="Title 1"/>
          <p:cNvSpPr>
            <a:spLocks noGrp="1"/>
          </p:cNvSpPr>
          <p:nvPr>
            <p:ph type="title"/>
          </p:nvPr>
        </p:nvSpPr>
        <p:spPr/>
        <p:txBody>
          <a:bodyPr>
            <a:normAutofit fontScale="90000"/>
          </a:bodyPr>
          <a:lstStyle/>
          <a:p>
            <a:pPr algn="ctr"/>
            <a:r>
              <a:rPr lang="en-US" dirty="0" smtClean="0"/>
              <a:t>The Adventure Begins Before the Journey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Scuba Diving</a:t>
            </a:r>
            <a:endParaRPr lang="en-US" dirty="0"/>
          </a:p>
        </p:txBody>
      </p:sp>
      <p:sp>
        <p:nvSpPr>
          <p:cNvPr id="3" name="Text Placeholder 2"/>
          <p:cNvSpPr>
            <a:spLocks noGrp="1"/>
          </p:cNvSpPr>
          <p:nvPr>
            <p:ph type="body" idx="1"/>
          </p:nvPr>
        </p:nvSpPr>
        <p:spPr>
          <a:xfrm>
            <a:off x="457200" y="1535112"/>
            <a:ext cx="7924800" cy="1436687"/>
          </a:xfrm>
        </p:spPr>
        <p:txBody>
          <a:bodyPr>
            <a:normAutofit/>
          </a:bodyPr>
          <a:lstStyle/>
          <a:p>
            <a:pPr algn="ctr"/>
            <a:r>
              <a:rPr lang="en-US" dirty="0" smtClean="0"/>
              <a:t>Scouts can earn their Scuba badge prior to sailing or they can complete the process once on board.  </a:t>
            </a:r>
            <a:endParaRPr lang="en-US" dirty="0"/>
          </a:p>
        </p:txBody>
      </p:sp>
      <p:pic>
        <p:nvPicPr>
          <p:cNvPr id="7" name="Content Placeholder 6" descr="3 boys diving.jpg"/>
          <p:cNvPicPr>
            <a:picLocks noGrp="1" noChangeAspect="1"/>
          </p:cNvPicPr>
          <p:nvPr>
            <p:ph sz="quarter" idx="2"/>
          </p:nvPr>
        </p:nvPicPr>
        <p:blipFill>
          <a:blip r:embed="rId2" cstate="print"/>
          <a:stretch>
            <a:fillRect/>
          </a:stretch>
        </p:blipFill>
        <p:spPr>
          <a:xfrm>
            <a:off x="2514600" y="3505200"/>
            <a:ext cx="4040188" cy="2275508"/>
          </a:xfrm>
        </p:spPr>
      </p:pic>
      <p:pic>
        <p:nvPicPr>
          <p:cNvPr id="28674" name="Picture 2" descr="http://www.mac-bsa.org/Post/sections/43/Images/ScubaBSA.jpg"/>
          <p:cNvPicPr>
            <a:picLocks noChangeAspect="1" noChangeArrowheads="1"/>
          </p:cNvPicPr>
          <p:nvPr/>
        </p:nvPicPr>
        <p:blipFill>
          <a:blip r:embed="rId3" cstate="print"/>
          <a:srcRect/>
          <a:stretch>
            <a:fillRect/>
          </a:stretch>
        </p:blipFill>
        <p:spPr bwMode="auto">
          <a:xfrm>
            <a:off x="7391400" y="5181600"/>
            <a:ext cx="1428750" cy="142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out diving.jpg"/>
          <p:cNvPicPr>
            <a:picLocks noChangeAspect="1"/>
          </p:cNvPicPr>
          <p:nvPr/>
        </p:nvPicPr>
        <p:blipFill>
          <a:blip r:embed="rId3" cstate="print"/>
          <a:stretch>
            <a:fillRect/>
          </a:stretch>
        </p:blipFill>
        <p:spPr>
          <a:xfrm>
            <a:off x="914400" y="4648200"/>
            <a:ext cx="1955800" cy="1308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coming up the line.jpg"/>
          <p:cNvPicPr>
            <a:picLocks noChangeAspect="1"/>
          </p:cNvPicPr>
          <p:nvPr/>
        </p:nvPicPr>
        <p:blipFill>
          <a:blip r:embed="rId4" cstate="print"/>
          <a:stretch>
            <a:fillRect/>
          </a:stretch>
        </p:blipFill>
        <p:spPr>
          <a:xfrm>
            <a:off x="5638800" y="2362200"/>
            <a:ext cx="3200400" cy="2400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divebriefing.JPG"/>
          <p:cNvPicPr>
            <a:picLocks noChangeAspect="1"/>
          </p:cNvPicPr>
          <p:nvPr/>
        </p:nvPicPr>
        <p:blipFill>
          <a:blip r:embed="rId5" cstate="print"/>
          <a:stretch>
            <a:fillRect/>
          </a:stretch>
        </p:blipFill>
        <p:spPr>
          <a:xfrm>
            <a:off x="685800" y="533400"/>
            <a:ext cx="2119312" cy="1600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divers comin back.JPG"/>
          <p:cNvPicPr>
            <a:picLocks noChangeAspect="1"/>
          </p:cNvPicPr>
          <p:nvPr/>
        </p:nvPicPr>
        <p:blipFill>
          <a:blip r:embed="rId6" cstate="print"/>
          <a:stretch>
            <a:fillRect/>
          </a:stretch>
        </p:blipFill>
        <p:spPr>
          <a:xfrm>
            <a:off x="3810000" y="4343400"/>
            <a:ext cx="1335819" cy="1769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jumping.jpg"/>
          <p:cNvPicPr>
            <a:picLocks noChangeAspect="1"/>
          </p:cNvPicPr>
          <p:nvPr/>
        </p:nvPicPr>
        <p:blipFill>
          <a:blip r:embed="rId7" cstate="print"/>
          <a:stretch>
            <a:fillRect/>
          </a:stretch>
        </p:blipFill>
        <p:spPr>
          <a:xfrm>
            <a:off x="3810000" y="1600200"/>
            <a:ext cx="1371600" cy="20677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scubadiver logo.jpg"/>
          <p:cNvPicPr>
            <a:picLocks noChangeAspect="1"/>
          </p:cNvPicPr>
          <p:nvPr/>
        </p:nvPicPr>
        <p:blipFill>
          <a:blip r:embed="rId8" cstate="print"/>
          <a:stretch>
            <a:fillRect/>
          </a:stretch>
        </p:blipFill>
        <p:spPr>
          <a:xfrm>
            <a:off x="6324600" y="5257800"/>
            <a:ext cx="1277815" cy="1186543"/>
          </a:xfrm>
          <a:prstGeom prst="rect">
            <a:avLst/>
          </a:prstGeom>
        </p:spPr>
      </p:pic>
      <p:pic>
        <p:nvPicPr>
          <p:cNvPr id="9" name="Picture 8" descr="getting ready to jump in.jpg"/>
          <p:cNvPicPr>
            <a:picLocks noChangeAspect="1"/>
          </p:cNvPicPr>
          <p:nvPr/>
        </p:nvPicPr>
        <p:blipFill>
          <a:blip r:embed="rId9" cstate="print"/>
          <a:stretch>
            <a:fillRect/>
          </a:stretch>
        </p:blipFill>
        <p:spPr>
          <a:xfrm>
            <a:off x="609600" y="2514600"/>
            <a:ext cx="2527252" cy="1676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p:cNvSpPr/>
          <p:nvPr/>
        </p:nvSpPr>
        <p:spPr>
          <a:xfrm>
            <a:off x="4114800" y="304800"/>
            <a:ext cx="4572000" cy="1754326"/>
          </a:xfrm>
          <a:prstGeom prst="rect">
            <a:avLst/>
          </a:prstGeom>
        </p:spPr>
        <p:txBody>
          <a:bodyPr wrap="square">
            <a:spAutoFit/>
          </a:bodyPr>
          <a:lstStyle/>
          <a:p>
            <a:r>
              <a:rPr lang="en-US" dirty="0" smtClean="0"/>
              <a:t>Our Dive Instructor briefs each dive site thoroughly offering tips on navigation, planning profiles and </a:t>
            </a:r>
          </a:p>
          <a:p>
            <a:r>
              <a:rPr lang="en-US" dirty="0"/>
              <a:t> </a:t>
            </a:r>
            <a:r>
              <a:rPr lang="en-US" dirty="0" smtClean="0"/>
              <a:t>    points out marine life specific to          </a:t>
            </a:r>
            <a:r>
              <a:rPr lang="en-US" dirty="0"/>
              <a:t> </a:t>
            </a:r>
            <a:r>
              <a:rPr lang="en-US" dirty="0" smtClean="0"/>
              <a:t>  </a:t>
            </a:r>
          </a:p>
          <a:p>
            <a:r>
              <a:rPr lang="en-US" dirty="0"/>
              <a:t> </a:t>
            </a:r>
            <a:r>
              <a:rPr lang="en-US" dirty="0" smtClean="0"/>
              <a:t>               the site for the divers</a:t>
            </a:r>
          </a:p>
          <a:p>
            <a:r>
              <a:rPr lang="en-US" dirty="0"/>
              <a:t> </a:t>
            </a:r>
            <a:r>
              <a:rPr lang="en-US" dirty="0" smtClean="0"/>
              <a:t>                to find and identify.                                            </a:t>
            </a:r>
            <a:endParaRPr lang="en-US" dirty="0"/>
          </a:p>
        </p:txBody>
      </p:sp>
      <p:sp>
        <p:nvSpPr>
          <p:cNvPr id="10" name="TextBox 9"/>
          <p:cNvSpPr txBox="1"/>
          <p:nvPr/>
        </p:nvSpPr>
        <p:spPr>
          <a:xfrm>
            <a:off x="914400" y="2209800"/>
            <a:ext cx="1676400" cy="369332"/>
          </a:xfrm>
          <a:prstGeom prst="rect">
            <a:avLst/>
          </a:prstGeom>
          <a:noFill/>
        </p:spPr>
        <p:txBody>
          <a:bodyPr wrap="square" rtlCol="0">
            <a:spAutoFit/>
          </a:bodyPr>
          <a:lstStyle/>
          <a:p>
            <a:r>
              <a:rPr lang="en-US" dirty="0" smtClean="0"/>
              <a:t>Dive Briefing</a:t>
            </a:r>
            <a:endParaRPr lang="en-US" dirty="0"/>
          </a:p>
        </p:txBody>
      </p:sp>
      <p:sp>
        <p:nvSpPr>
          <p:cNvPr id="12" name="TextBox 11"/>
          <p:cNvSpPr txBox="1"/>
          <p:nvPr/>
        </p:nvSpPr>
        <p:spPr>
          <a:xfrm>
            <a:off x="914400" y="4191000"/>
            <a:ext cx="1905000" cy="381000"/>
          </a:xfrm>
          <a:prstGeom prst="rect">
            <a:avLst/>
          </a:prstGeom>
          <a:noFill/>
        </p:spPr>
        <p:txBody>
          <a:bodyPr wrap="square" rtlCol="0">
            <a:spAutoFit/>
          </a:bodyPr>
          <a:lstStyle/>
          <a:p>
            <a:r>
              <a:rPr lang="en-US" dirty="0" smtClean="0"/>
              <a:t>Gearing Up</a:t>
            </a:r>
            <a:endParaRPr lang="en-US" dirty="0"/>
          </a:p>
        </p:txBody>
      </p:sp>
      <p:sp>
        <p:nvSpPr>
          <p:cNvPr id="13" name="TextBox 12"/>
          <p:cNvSpPr txBox="1"/>
          <p:nvPr/>
        </p:nvSpPr>
        <p:spPr>
          <a:xfrm>
            <a:off x="4038600" y="3733800"/>
            <a:ext cx="1219200" cy="381000"/>
          </a:xfrm>
          <a:prstGeom prst="rect">
            <a:avLst/>
          </a:prstGeom>
          <a:noFill/>
        </p:spPr>
        <p:txBody>
          <a:bodyPr wrap="square" rtlCol="0">
            <a:spAutoFit/>
          </a:bodyPr>
          <a:lstStyle/>
          <a:p>
            <a:r>
              <a:rPr lang="en-US" dirty="0" smtClean="0"/>
              <a:t>Entry</a:t>
            </a:r>
            <a:endParaRPr lang="en-US" dirty="0"/>
          </a:p>
        </p:txBody>
      </p:sp>
      <p:sp>
        <p:nvSpPr>
          <p:cNvPr id="14" name="TextBox 13"/>
          <p:cNvSpPr txBox="1"/>
          <p:nvPr/>
        </p:nvSpPr>
        <p:spPr>
          <a:xfrm>
            <a:off x="1219200" y="5867400"/>
            <a:ext cx="1447800" cy="381000"/>
          </a:xfrm>
          <a:prstGeom prst="rect">
            <a:avLst/>
          </a:prstGeom>
          <a:noFill/>
        </p:spPr>
        <p:txBody>
          <a:bodyPr wrap="square" rtlCol="0">
            <a:spAutoFit/>
          </a:bodyPr>
          <a:lstStyle/>
          <a:p>
            <a:r>
              <a:rPr lang="en-US" dirty="0" smtClean="0"/>
              <a:t>Lots to See</a:t>
            </a:r>
            <a:endParaRPr lang="en-US" dirty="0"/>
          </a:p>
        </p:txBody>
      </p:sp>
      <p:sp>
        <p:nvSpPr>
          <p:cNvPr id="15" name="TextBox 14"/>
          <p:cNvSpPr txBox="1"/>
          <p:nvPr/>
        </p:nvSpPr>
        <p:spPr>
          <a:xfrm>
            <a:off x="6477000" y="4724400"/>
            <a:ext cx="1600200" cy="381000"/>
          </a:xfrm>
          <a:prstGeom prst="rect">
            <a:avLst/>
          </a:prstGeom>
          <a:noFill/>
        </p:spPr>
        <p:txBody>
          <a:bodyPr wrap="square" rtlCol="0">
            <a:spAutoFit/>
          </a:bodyPr>
          <a:lstStyle/>
          <a:p>
            <a:r>
              <a:rPr lang="en-US" dirty="0" smtClean="0"/>
              <a:t>Safety Stops</a:t>
            </a:r>
            <a:endParaRPr lang="en-US" dirty="0"/>
          </a:p>
        </p:txBody>
      </p:sp>
      <p:sp>
        <p:nvSpPr>
          <p:cNvPr id="16" name="TextBox 15"/>
          <p:cNvSpPr txBox="1"/>
          <p:nvPr/>
        </p:nvSpPr>
        <p:spPr>
          <a:xfrm>
            <a:off x="3505200" y="6248400"/>
            <a:ext cx="2133600" cy="369332"/>
          </a:xfrm>
          <a:prstGeom prst="rect">
            <a:avLst/>
          </a:prstGeom>
          <a:noFill/>
        </p:spPr>
        <p:txBody>
          <a:bodyPr wrap="square" rtlCol="0">
            <a:spAutoFit/>
          </a:bodyPr>
          <a:lstStyle/>
          <a:p>
            <a:r>
              <a:rPr lang="en-US" dirty="0" smtClean="0"/>
              <a:t>Back to the Boat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d you see that.jpg"/>
          <p:cNvPicPr>
            <a:picLocks noChangeAspect="1"/>
          </p:cNvPicPr>
          <p:nvPr/>
        </p:nvPicPr>
        <p:blipFill>
          <a:blip r:embed="rId3" cstate="print"/>
          <a:stretch>
            <a:fillRect/>
          </a:stretch>
        </p:blipFill>
        <p:spPr>
          <a:xfrm>
            <a:off x="990600" y="304800"/>
            <a:ext cx="7305675" cy="4846067"/>
          </a:xfrm>
          <a:prstGeom prst="rect">
            <a:avLst/>
          </a:prstGeom>
        </p:spPr>
      </p:pic>
      <p:sp>
        <p:nvSpPr>
          <p:cNvPr id="3" name="TextBox 2"/>
          <p:cNvSpPr txBox="1"/>
          <p:nvPr/>
        </p:nvSpPr>
        <p:spPr>
          <a:xfrm>
            <a:off x="762000" y="5181600"/>
            <a:ext cx="7696200" cy="1569660"/>
          </a:xfrm>
          <a:prstGeom prst="rect">
            <a:avLst/>
          </a:prstGeom>
          <a:noFill/>
        </p:spPr>
        <p:txBody>
          <a:bodyPr wrap="square" rtlCol="0">
            <a:spAutoFit/>
          </a:bodyPr>
          <a:lstStyle/>
          <a:p>
            <a:pPr algn="ctr"/>
            <a:r>
              <a:rPr lang="en-US" dirty="0" smtClean="0"/>
              <a:t> </a:t>
            </a:r>
            <a:r>
              <a:rPr lang="en-US" sz="2800" dirty="0" smtClean="0"/>
              <a:t>Post Dive Enthusiasm Is Highly Contagious!  </a:t>
            </a:r>
          </a:p>
          <a:p>
            <a:pPr algn="ctr"/>
            <a:r>
              <a:rPr lang="en-US" sz="2000" dirty="0" smtClean="0"/>
              <a:t>Divers share stories and sightings </a:t>
            </a:r>
          </a:p>
          <a:p>
            <a:pPr algn="ctr"/>
            <a:r>
              <a:rPr lang="en-US" sz="2000" dirty="0"/>
              <a:t> </a:t>
            </a:r>
            <a:r>
              <a:rPr lang="en-US" sz="2000" dirty="0" smtClean="0"/>
              <a:t>                                       with the crew and each other.</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30108 SophieSorin Overall.jpg"/>
          <p:cNvPicPr>
            <a:picLocks noChangeAspect="1"/>
          </p:cNvPicPr>
          <p:nvPr/>
        </p:nvPicPr>
        <p:blipFill>
          <a:blip r:embed="rId3" cstate="print"/>
          <a:stretch>
            <a:fillRect/>
          </a:stretch>
        </p:blipFill>
        <p:spPr>
          <a:xfrm>
            <a:off x="4343400" y="381000"/>
            <a:ext cx="4267200" cy="3200400"/>
          </a:xfrm>
          <a:prstGeom prst="rect">
            <a:avLst/>
          </a:prstGeom>
        </p:spPr>
      </p:pic>
      <p:pic>
        <p:nvPicPr>
          <p:cNvPr id="7" name="Picture 6" descr="072509 Don Wide Angle golden moray face.JPG"/>
          <p:cNvPicPr>
            <a:picLocks noChangeAspect="1"/>
          </p:cNvPicPr>
          <p:nvPr/>
        </p:nvPicPr>
        <p:blipFill>
          <a:blip r:embed="rId4" cstate="print"/>
          <a:stretch>
            <a:fillRect/>
          </a:stretch>
        </p:blipFill>
        <p:spPr>
          <a:xfrm>
            <a:off x="5562600" y="3810000"/>
            <a:ext cx="3073400" cy="2305050"/>
          </a:xfrm>
          <a:prstGeom prst="rect">
            <a:avLst/>
          </a:prstGeom>
        </p:spPr>
      </p:pic>
      <p:pic>
        <p:nvPicPr>
          <p:cNvPr id="8" name="Picture 7" descr="051609 Anderson overall wa.JPG"/>
          <p:cNvPicPr>
            <a:picLocks noChangeAspect="1"/>
          </p:cNvPicPr>
          <p:nvPr/>
        </p:nvPicPr>
        <p:blipFill>
          <a:blip r:embed="rId5" cstate="print"/>
          <a:stretch>
            <a:fillRect/>
          </a:stretch>
        </p:blipFill>
        <p:spPr>
          <a:xfrm>
            <a:off x="533400" y="3352800"/>
            <a:ext cx="3378200" cy="2533650"/>
          </a:xfrm>
          <a:prstGeom prst="rect">
            <a:avLst/>
          </a:prstGeom>
        </p:spPr>
      </p:pic>
      <p:pic>
        <p:nvPicPr>
          <p:cNvPr id="6" name="Picture 5" descr="120608 overall and macro winner Dee-dee Mansfield.JPG"/>
          <p:cNvPicPr>
            <a:picLocks noChangeAspect="1"/>
          </p:cNvPicPr>
          <p:nvPr/>
        </p:nvPicPr>
        <p:blipFill>
          <a:blip r:embed="rId6" cstate="print"/>
          <a:stretch>
            <a:fillRect/>
          </a:stretch>
        </p:blipFill>
        <p:spPr>
          <a:xfrm>
            <a:off x="3657600" y="4648200"/>
            <a:ext cx="2275840" cy="1706880"/>
          </a:xfrm>
          <a:prstGeom prst="rect">
            <a:avLst/>
          </a:prstGeom>
        </p:spPr>
      </p:pic>
      <p:pic>
        <p:nvPicPr>
          <p:cNvPr id="2" name="Picture 1" descr="041208 syvlia sylivanewide and overall.jpg"/>
          <p:cNvPicPr>
            <a:picLocks noChangeAspect="1"/>
          </p:cNvPicPr>
          <p:nvPr/>
        </p:nvPicPr>
        <p:blipFill>
          <a:blip r:embed="rId7" cstate="print"/>
          <a:stretch>
            <a:fillRect/>
          </a:stretch>
        </p:blipFill>
        <p:spPr>
          <a:xfrm>
            <a:off x="2971800" y="2362200"/>
            <a:ext cx="2743200" cy="2057400"/>
          </a:xfrm>
          <a:prstGeom prst="rect">
            <a:avLst/>
          </a:prstGeom>
        </p:spPr>
      </p:pic>
      <p:pic>
        <p:nvPicPr>
          <p:cNvPr id="9" name="Picture 8" descr="061309 Nolan Hardison Jr, macro.jpg"/>
          <p:cNvPicPr>
            <a:picLocks noChangeAspect="1"/>
          </p:cNvPicPr>
          <p:nvPr/>
        </p:nvPicPr>
        <p:blipFill>
          <a:blip r:embed="rId8" cstate="print"/>
          <a:stretch>
            <a:fillRect/>
          </a:stretch>
        </p:blipFill>
        <p:spPr>
          <a:xfrm>
            <a:off x="2362200" y="152400"/>
            <a:ext cx="1905000" cy="2080759"/>
          </a:xfrm>
          <a:prstGeom prst="rect">
            <a:avLst/>
          </a:prstGeom>
        </p:spPr>
      </p:pic>
      <p:pic>
        <p:nvPicPr>
          <p:cNvPr id="10" name="Picture 9" descr="022407 Wide angle,overall Mel Petrochko leathery barrell sponge.JPG"/>
          <p:cNvPicPr>
            <a:picLocks noChangeAspect="1"/>
          </p:cNvPicPr>
          <p:nvPr/>
        </p:nvPicPr>
        <p:blipFill>
          <a:blip r:embed="rId9" cstate="print"/>
          <a:stretch>
            <a:fillRect/>
          </a:stretch>
        </p:blipFill>
        <p:spPr>
          <a:xfrm>
            <a:off x="609600" y="152400"/>
            <a:ext cx="1428750" cy="1905000"/>
          </a:xfrm>
          <a:prstGeom prst="rect">
            <a:avLst/>
          </a:prstGeom>
        </p:spPr>
      </p:pic>
      <p:pic>
        <p:nvPicPr>
          <p:cNvPr id="4" name="Picture 3" descr="081608 amy van emst macro-overall.JPG"/>
          <p:cNvPicPr>
            <a:picLocks noChangeAspect="1"/>
          </p:cNvPicPr>
          <p:nvPr/>
        </p:nvPicPr>
        <p:blipFill>
          <a:blip r:embed="rId10" cstate="print"/>
          <a:stretch>
            <a:fillRect/>
          </a:stretch>
        </p:blipFill>
        <p:spPr>
          <a:xfrm>
            <a:off x="990600" y="1905000"/>
            <a:ext cx="1752600" cy="1314449"/>
          </a:xfrm>
          <a:prstGeom prst="rect">
            <a:avLst/>
          </a:prstGeom>
        </p:spPr>
      </p:pic>
      <p:pic>
        <p:nvPicPr>
          <p:cNvPr id="11" name="Picture 10" descr="reef_logo.jpg"/>
          <p:cNvPicPr>
            <a:picLocks noChangeAspect="1"/>
          </p:cNvPicPr>
          <p:nvPr/>
        </p:nvPicPr>
        <p:blipFill>
          <a:blip r:embed="rId11" cstate="print"/>
          <a:stretch>
            <a:fillRect/>
          </a:stretch>
        </p:blipFill>
        <p:spPr>
          <a:xfrm>
            <a:off x="7621210" y="6248400"/>
            <a:ext cx="498662" cy="381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1082</Words>
  <Application>Microsoft Office PowerPoint</Application>
  <PresentationFormat>On-screen Show (4:3)</PresentationFormat>
  <Paragraphs>148</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Scouting Adventures</vt:lpstr>
      <vt:lpstr>30 Years of Scuba Diving </vt:lpstr>
      <vt:lpstr>Dive/snorkel &amp; Sail the Western Bahamas</vt:lpstr>
      <vt:lpstr>Adventures on the High Seas</vt:lpstr>
      <vt:lpstr>The Adventure Begins Before the Journey </vt:lpstr>
      <vt:lpstr>Scuba Diving</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BBC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Scouting Adventures</dc:title>
  <dc:creator>boliveira</dc:creator>
  <cp:lastModifiedBy>Lfundine</cp:lastModifiedBy>
  <cp:revision>54</cp:revision>
  <dcterms:created xsi:type="dcterms:W3CDTF">2009-08-18T16:50:26Z</dcterms:created>
  <dcterms:modified xsi:type="dcterms:W3CDTF">2010-12-02T15:00:39Z</dcterms:modified>
</cp:coreProperties>
</file>